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4"/>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9" r:id="rId26"/>
    <p:sldId id="281" r:id="rId27"/>
    <p:sldId id="290" r:id="rId28"/>
    <p:sldId id="282" r:id="rId29"/>
    <p:sldId id="283" r:id="rId30"/>
    <p:sldId id="291" r:id="rId31"/>
    <p:sldId id="292" r:id="rId32"/>
    <p:sldId id="285" r:id="rId33"/>
    <p:sldId id="293" r:id="rId34"/>
    <p:sldId id="286" r:id="rId35"/>
    <p:sldId id="294" r:id="rId36"/>
    <p:sldId id="287" r:id="rId37"/>
    <p:sldId id="288" r:id="rId38"/>
    <p:sldId id="284" r:id="rId39"/>
    <p:sldId id="295" r:id="rId40"/>
    <p:sldId id="296" r:id="rId41"/>
    <p:sldId id="298" r:id="rId42"/>
    <p:sldId id="297"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7" d="100"/>
          <a:sy n="37" d="100"/>
        </p:scale>
        <p:origin x="-1410"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4A94E3-3F75-4707-A94D-D374DB7EEC40}" type="datetimeFigureOut">
              <a:rPr lang="en-US" smtClean="0"/>
              <a:t>3/13/2016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80B0F3-6A5D-4FC1-A603-09B73CBB9E59}" type="slidenum">
              <a:rPr lang="en-US" smtClean="0"/>
              <a:t>‹#›</a:t>
            </a:fld>
            <a:endParaRPr lang="en-US"/>
          </a:p>
        </p:txBody>
      </p:sp>
    </p:spTree>
    <p:extLst>
      <p:ext uri="{BB962C8B-B14F-4D97-AF65-F5344CB8AC3E}">
        <p14:creationId xmlns:p14="http://schemas.microsoft.com/office/powerpoint/2010/main" val="25341515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7D54CD-3D6A-4F00-8448-401062EAA718}"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a:t>
            </a:fld>
            <a:endParaRPr lang="en-US"/>
          </a:p>
        </p:txBody>
      </p:sp>
    </p:spTree>
    <p:extLst>
      <p:ext uri="{BB962C8B-B14F-4D97-AF65-F5344CB8AC3E}">
        <p14:creationId xmlns:p14="http://schemas.microsoft.com/office/powerpoint/2010/main" val="2615298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14CB1B3-1171-452E-AB66-7A47D841AAF5}"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a:t>
            </a:fld>
            <a:endParaRPr lang="en-US"/>
          </a:p>
        </p:txBody>
      </p:sp>
    </p:spTree>
    <p:extLst>
      <p:ext uri="{BB962C8B-B14F-4D97-AF65-F5344CB8AC3E}">
        <p14:creationId xmlns:p14="http://schemas.microsoft.com/office/powerpoint/2010/main" val="42052161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D8BAA9-013A-4866-BFE7-5294E2C7EDF3}"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a:t>
            </a:fld>
            <a:endParaRPr lang="en-US"/>
          </a:p>
        </p:txBody>
      </p:sp>
    </p:spTree>
    <p:extLst>
      <p:ext uri="{BB962C8B-B14F-4D97-AF65-F5344CB8AC3E}">
        <p14:creationId xmlns:p14="http://schemas.microsoft.com/office/powerpoint/2010/main" val="3811964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BDFDBF2-CF96-4501-9F03-664198EEFD9F}"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a:t>
            </a:fld>
            <a:endParaRPr lang="en-US"/>
          </a:p>
        </p:txBody>
      </p:sp>
    </p:spTree>
    <p:extLst>
      <p:ext uri="{BB962C8B-B14F-4D97-AF65-F5344CB8AC3E}">
        <p14:creationId xmlns:p14="http://schemas.microsoft.com/office/powerpoint/2010/main" val="1721901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2943A75-DB36-45FD-8EFF-AF64C5107033}"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a:t>
            </a:fld>
            <a:endParaRPr lang="en-US"/>
          </a:p>
        </p:txBody>
      </p:sp>
    </p:spTree>
    <p:extLst>
      <p:ext uri="{BB962C8B-B14F-4D97-AF65-F5344CB8AC3E}">
        <p14:creationId xmlns:p14="http://schemas.microsoft.com/office/powerpoint/2010/main" val="32924254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5E62857-363A-4A43-973A-0CA9D69BA8FA}" type="datetime1">
              <a:rPr lang="en-US" smtClean="0"/>
              <a:t>3/13/2016</a:t>
            </a:fld>
            <a:endParaRPr lang="en-US"/>
          </a:p>
        </p:txBody>
      </p:sp>
      <p:sp>
        <p:nvSpPr>
          <p:cNvPr id="6" name="Footer Placeholder 5"/>
          <p:cNvSpPr>
            <a:spLocks noGrp="1"/>
          </p:cNvSpPr>
          <p:nvPr>
            <p:ph type="ftr" sz="quarter" idx="11"/>
          </p:nvPr>
        </p:nvSpPr>
        <p:spPr/>
        <p:txBody>
          <a:bodyPr/>
          <a:lstStyle/>
          <a:p>
            <a:r>
              <a:rPr lang="en-US" smtClean="0"/>
              <a:t>http://sabr.com</a:t>
            </a:r>
            <a:endParaRPr lang="en-US"/>
          </a:p>
        </p:txBody>
      </p:sp>
      <p:sp>
        <p:nvSpPr>
          <p:cNvPr id="7" name="Slide Number Placeholder 6"/>
          <p:cNvSpPr>
            <a:spLocks noGrp="1"/>
          </p:cNvSpPr>
          <p:nvPr>
            <p:ph type="sldNum" sz="quarter" idx="12"/>
          </p:nvPr>
        </p:nvSpPr>
        <p:spPr/>
        <p:txBody>
          <a:bodyPr/>
          <a:lstStyle/>
          <a:p>
            <a:fld id="{EB91CEB3-CA6D-4B2C-850B-5E99CEF959B2}" type="slidenum">
              <a:rPr lang="en-US" smtClean="0"/>
              <a:t>‹#›</a:t>
            </a:fld>
            <a:endParaRPr lang="en-US"/>
          </a:p>
        </p:txBody>
      </p:sp>
    </p:spTree>
    <p:extLst>
      <p:ext uri="{BB962C8B-B14F-4D97-AF65-F5344CB8AC3E}">
        <p14:creationId xmlns:p14="http://schemas.microsoft.com/office/powerpoint/2010/main" val="2345216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40E266C-BE5A-4E76-B040-F14FEEA34F07}" type="datetime1">
              <a:rPr lang="en-US" smtClean="0"/>
              <a:t>3/13/2016</a:t>
            </a:fld>
            <a:endParaRPr lang="en-US"/>
          </a:p>
        </p:txBody>
      </p:sp>
      <p:sp>
        <p:nvSpPr>
          <p:cNvPr id="8" name="Footer Placeholder 7"/>
          <p:cNvSpPr>
            <a:spLocks noGrp="1"/>
          </p:cNvSpPr>
          <p:nvPr>
            <p:ph type="ftr" sz="quarter" idx="11"/>
          </p:nvPr>
        </p:nvSpPr>
        <p:spPr/>
        <p:txBody>
          <a:bodyPr/>
          <a:lstStyle/>
          <a:p>
            <a:r>
              <a:rPr lang="en-US" smtClean="0"/>
              <a:t>http://sabr.com</a:t>
            </a:r>
            <a:endParaRPr lang="en-US"/>
          </a:p>
        </p:txBody>
      </p:sp>
      <p:sp>
        <p:nvSpPr>
          <p:cNvPr id="9" name="Slide Number Placeholder 8"/>
          <p:cNvSpPr>
            <a:spLocks noGrp="1"/>
          </p:cNvSpPr>
          <p:nvPr>
            <p:ph type="sldNum" sz="quarter" idx="12"/>
          </p:nvPr>
        </p:nvSpPr>
        <p:spPr/>
        <p:txBody>
          <a:bodyPr/>
          <a:lstStyle/>
          <a:p>
            <a:fld id="{EB91CEB3-CA6D-4B2C-850B-5E99CEF959B2}" type="slidenum">
              <a:rPr lang="en-US" smtClean="0"/>
              <a:t>‹#›</a:t>
            </a:fld>
            <a:endParaRPr lang="en-US"/>
          </a:p>
        </p:txBody>
      </p:sp>
    </p:spTree>
    <p:extLst>
      <p:ext uri="{BB962C8B-B14F-4D97-AF65-F5344CB8AC3E}">
        <p14:creationId xmlns:p14="http://schemas.microsoft.com/office/powerpoint/2010/main" val="1460380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6264117-6FB5-4667-B324-0571CD33D86E}" type="datetime1">
              <a:rPr lang="en-US" smtClean="0"/>
              <a:t>3/13/2016</a:t>
            </a:fld>
            <a:endParaRPr lang="en-US"/>
          </a:p>
        </p:txBody>
      </p:sp>
      <p:sp>
        <p:nvSpPr>
          <p:cNvPr id="4" name="Footer Placeholder 3"/>
          <p:cNvSpPr>
            <a:spLocks noGrp="1"/>
          </p:cNvSpPr>
          <p:nvPr>
            <p:ph type="ftr" sz="quarter" idx="11"/>
          </p:nvPr>
        </p:nvSpPr>
        <p:spPr/>
        <p:txBody>
          <a:bodyPr/>
          <a:lstStyle/>
          <a:p>
            <a:r>
              <a:rPr lang="en-US" smtClean="0"/>
              <a:t>http://sabr.com</a:t>
            </a:r>
            <a:endParaRPr lang="en-US"/>
          </a:p>
        </p:txBody>
      </p:sp>
      <p:sp>
        <p:nvSpPr>
          <p:cNvPr id="5" name="Slide Number Placeholder 4"/>
          <p:cNvSpPr>
            <a:spLocks noGrp="1"/>
          </p:cNvSpPr>
          <p:nvPr>
            <p:ph type="sldNum" sz="quarter" idx="12"/>
          </p:nvPr>
        </p:nvSpPr>
        <p:spPr/>
        <p:txBody>
          <a:bodyPr/>
          <a:lstStyle/>
          <a:p>
            <a:fld id="{EB91CEB3-CA6D-4B2C-850B-5E99CEF959B2}" type="slidenum">
              <a:rPr lang="en-US" smtClean="0"/>
              <a:t>‹#›</a:t>
            </a:fld>
            <a:endParaRPr lang="en-US"/>
          </a:p>
        </p:txBody>
      </p:sp>
    </p:spTree>
    <p:extLst>
      <p:ext uri="{BB962C8B-B14F-4D97-AF65-F5344CB8AC3E}">
        <p14:creationId xmlns:p14="http://schemas.microsoft.com/office/powerpoint/2010/main" val="3585140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4D2A7A-B25B-4A5A-887A-D2D8C1117B79}" type="datetime1">
              <a:rPr lang="en-US" smtClean="0"/>
              <a:t>3/13/2016</a:t>
            </a:fld>
            <a:endParaRPr lang="en-US"/>
          </a:p>
        </p:txBody>
      </p:sp>
      <p:sp>
        <p:nvSpPr>
          <p:cNvPr id="3" name="Footer Placeholder 2"/>
          <p:cNvSpPr>
            <a:spLocks noGrp="1"/>
          </p:cNvSpPr>
          <p:nvPr>
            <p:ph type="ftr" sz="quarter" idx="11"/>
          </p:nvPr>
        </p:nvSpPr>
        <p:spPr/>
        <p:txBody>
          <a:bodyPr/>
          <a:lstStyle/>
          <a:p>
            <a:r>
              <a:rPr lang="en-US" smtClean="0"/>
              <a:t>http://sabr.com</a:t>
            </a:r>
            <a:endParaRPr lang="en-US"/>
          </a:p>
        </p:txBody>
      </p:sp>
      <p:sp>
        <p:nvSpPr>
          <p:cNvPr id="4" name="Slide Number Placeholder 3"/>
          <p:cNvSpPr>
            <a:spLocks noGrp="1"/>
          </p:cNvSpPr>
          <p:nvPr>
            <p:ph type="sldNum" sz="quarter" idx="12"/>
          </p:nvPr>
        </p:nvSpPr>
        <p:spPr/>
        <p:txBody>
          <a:bodyPr/>
          <a:lstStyle/>
          <a:p>
            <a:fld id="{EB91CEB3-CA6D-4B2C-850B-5E99CEF959B2}" type="slidenum">
              <a:rPr lang="en-US" smtClean="0"/>
              <a:t>‹#›</a:t>
            </a:fld>
            <a:endParaRPr lang="en-US"/>
          </a:p>
        </p:txBody>
      </p:sp>
    </p:spTree>
    <p:extLst>
      <p:ext uri="{BB962C8B-B14F-4D97-AF65-F5344CB8AC3E}">
        <p14:creationId xmlns:p14="http://schemas.microsoft.com/office/powerpoint/2010/main" val="35277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5E8453-35D2-4900-B03D-417106343A02}" type="datetime1">
              <a:rPr lang="en-US" smtClean="0"/>
              <a:t>3/13/2016</a:t>
            </a:fld>
            <a:endParaRPr lang="en-US"/>
          </a:p>
        </p:txBody>
      </p:sp>
      <p:sp>
        <p:nvSpPr>
          <p:cNvPr id="6" name="Footer Placeholder 5"/>
          <p:cNvSpPr>
            <a:spLocks noGrp="1"/>
          </p:cNvSpPr>
          <p:nvPr>
            <p:ph type="ftr" sz="quarter" idx="11"/>
          </p:nvPr>
        </p:nvSpPr>
        <p:spPr/>
        <p:txBody>
          <a:bodyPr/>
          <a:lstStyle/>
          <a:p>
            <a:r>
              <a:rPr lang="en-US" smtClean="0"/>
              <a:t>http://sabr.com</a:t>
            </a:r>
            <a:endParaRPr lang="en-US"/>
          </a:p>
        </p:txBody>
      </p:sp>
      <p:sp>
        <p:nvSpPr>
          <p:cNvPr id="7" name="Slide Number Placeholder 6"/>
          <p:cNvSpPr>
            <a:spLocks noGrp="1"/>
          </p:cNvSpPr>
          <p:nvPr>
            <p:ph type="sldNum" sz="quarter" idx="12"/>
          </p:nvPr>
        </p:nvSpPr>
        <p:spPr/>
        <p:txBody>
          <a:bodyPr/>
          <a:lstStyle/>
          <a:p>
            <a:fld id="{EB91CEB3-CA6D-4B2C-850B-5E99CEF959B2}" type="slidenum">
              <a:rPr lang="en-US" smtClean="0"/>
              <a:t>‹#›</a:t>
            </a:fld>
            <a:endParaRPr lang="en-US"/>
          </a:p>
        </p:txBody>
      </p:sp>
    </p:spTree>
    <p:extLst>
      <p:ext uri="{BB962C8B-B14F-4D97-AF65-F5344CB8AC3E}">
        <p14:creationId xmlns:p14="http://schemas.microsoft.com/office/powerpoint/2010/main" val="2967791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6E0F6E-2A7D-407A-860B-EB3DAB86D0C2}" type="datetime1">
              <a:rPr lang="en-US" smtClean="0"/>
              <a:t>3/13/2016</a:t>
            </a:fld>
            <a:endParaRPr lang="en-US"/>
          </a:p>
        </p:txBody>
      </p:sp>
      <p:sp>
        <p:nvSpPr>
          <p:cNvPr id="6" name="Footer Placeholder 5"/>
          <p:cNvSpPr>
            <a:spLocks noGrp="1"/>
          </p:cNvSpPr>
          <p:nvPr>
            <p:ph type="ftr" sz="quarter" idx="11"/>
          </p:nvPr>
        </p:nvSpPr>
        <p:spPr/>
        <p:txBody>
          <a:bodyPr/>
          <a:lstStyle/>
          <a:p>
            <a:r>
              <a:rPr lang="en-US" smtClean="0"/>
              <a:t>http://sabr.com</a:t>
            </a:r>
            <a:endParaRPr lang="en-US"/>
          </a:p>
        </p:txBody>
      </p:sp>
      <p:sp>
        <p:nvSpPr>
          <p:cNvPr id="7" name="Slide Number Placeholder 6"/>
          <p:cNvSpPr>
            <a:spLocks noGrp="1"/>
          </p:cNvSpPr>
          <p:nvPr>
            <p:ph type="sldNum" sz="quarter" idx="12"/>
          </p:nvPr>
        </p:nvSpPr>
        <p:spPr/>
        <p:txBody>
          <a:bodyPr/>
          <a:lstStyle/>
          <a:p>
            <a:fld id="{EB91CEB3-CA6D-4B2C-850B-5E99CEF959B2}" type="slidenum">
              <a:rPr lang="en-US" smtClean="0"/>
              <a:t>‹#›</a:t>
            </a:fld>
            <a:endParaRPr lang="en-US"/>
          </a:p>
        </p:txBody>
      </p:sp>
    </p:spTree>
    <p:extLst>
      <p:ext uri="{BB962C8B-B14F-4D97-AF65-F5344CB8AC3E}">
        <p14:creationId xmlns:p14="http://schemas.microsoft.com/office/powerpoint/2010/main" val="325475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74F394-D0BE-454D-AF94-73B1ACA2D342}" type="datetime1">
              <a:rPr lang="en-US" smtClean="0"/>
              <a:t>3/13/2016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http://sabr.com</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91CEB3-CA6D-4B2C-850B-5E99CEF959B2}" type="slidenum">
              <a:rPr lang="en-US" smtClean="0"/>
              <a:t>‹#›</a:t>
            </a:fld>
            <a:endParaRPr lang="en-US"/>
          </a:p>
        </p:txBody>
      </p:sp>
    </p:spTree>
    <p:extLst>
      <p:ext uri="{BB962C8B-B14F-4D97-AF65-F5344CB8AC3E}">
        <p14:creationId xmlns:p14="http://schemas.microsoft.com/office/powerpoint/2010/main" val="3840449182"/>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br.com/" TargetMode="External"/><Relationship Id="rId2" Type="http://schemas.openxmlformats.org/officeDocument/2006/relationships/hyperlink" Target="mailto:ishaqzahid@yahoo.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22.png"/></Relationships>
</file>

<file path=ppt/slides/_rels/slide25.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image" Target="../media/image26.png"/></Relationships>
</file>

<file path=ppt/slides/_rels/slide27.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image" Target="../media/image38.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image" Target="../media/image4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4.png"/><Relationship Id="rId2" Type="http://schemas.openxmlformats.org/officeDocument/2006/relationships/image" Target="../media/image4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1066800"/>
            <a:ext cx="7772400" cy="1470025"/>
          </a:xfrm>
        </p:spPr>
        <p:txBody>
          <a:bodyPr/>
          <a:lstStyle/>
          <a:p>
            <a:r>
              <a:rPr lang="en-US" dirty="0" smtClean="0"/>
              <a:t>ILAH - Basic Quranic Term</a:t>
            </a:r>
            <a:endParaRPr lang="en-US" dirty="0"/>
          </a:p>
        </p:txBody>
      </p:sp>
      <p:sp>
        <p:nvSpPr>
          <p:cNvPr id="3" name="Subtitle 2"/>
          <p:cNvSpPr>
            <a:spLocks noGrp="1"/>
          </p:cNvSpPr>
          <p:nvPr>
            <p:ph type="subTitle" idx="1"/>
          </p:nvPr>
        </p:nvSpPr>
        <p:spPr>
          <a:xfrm>
            <a:off x="1371600" y="2971800"/>
            <a:ext cx="6400800" cy="3505200"/>
          </a:xfrm>
        </p:spPr>
        <p:txBody>
          <a:bodyPr>
            <a:normAutofit/>
          </a:bodyPr>
          <a:lstStyle/>
          <a:p>
            <a:r>
              <a:rPr lang="en-US" dirty="0" smtClean="0"/>
              <a:t>Edited version from the booklet</a:t>
            </a:r>
          </a:p>
          <a:p>
            <a:r>
              <a:rPr lang="en-US" dirty="0" smtClean="0"/>
              <a:t>Four Basic Quranic Terms by</a:t>
            </a:r>
            <a:br>
              <a:rPr lang="en-US" dirty="0" smtClean="0"/>
            </a:br>
            <a:r>
              <a:rPr lang="en-US" dirty="0" err="1" smtClean="0"/>
              <a:t>Abul</a:t>
            </a:r>
            <a:r>
              <a:rPr lang="en-US" dirty="0" smtClean="0"/>
              <a:t> Ala </a:t>
            </a:r>
            <a:r>
              <a:rPr lang="en-US" dirty="0" err="1" smtClean="0"/>
              <a:t>Maududi</a:t>
            </a:r>
            <a:endParaRPr lang="en-US" dirty="0" smtClean="0"/>
          </a:p>
          <a:p>
            <a:r>
              <a:rPr lang="en-US" dirty="0" smtClean="0">
                <a:hlinkClick r:id="rId2"/>
              </a:rPr>
              <a:t>ishaqzahid@yahoo.com</a:t>
            </a:r>
            <a:endParaRPr lang="en-US" dirty="0" smtClean="0"/>
          </a:p>
          <a:p>
            <a:r>
              <a:rPr lang="en-US" dirty="0" smtClean="0">
                <a:hlinkClick r:id="rId3"/>
              </a:rPr>
              <a:t>http://sabr.com</a:t>
            </a:r>
            <a:endParaRPr lang="en-US" dirty="0" smtClean="0"/>
          </a:p>
          <a:p>
            <a:endParaRPr lang="en-US" dirty="0" smtClean="0"/>
          </a:p>
        </p:txBody>
      </p:sp>
    </p:spTree>
    <p:extLst>
      <p:ext uri="{BB962C8B-B14F-4D97-AF65-F5344CB8AC3E}">
        <p14:creationId xmlns:p14="http://schemas.microsoft.com/office/powerpoint/2010/main" val="283339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All-time Helper</a:t>
            </a:r>
            <a:endParaRPr lang="en-US" dirty="0"/>
          </a:p>
        </p:txBody>
      </p:sp>
      <p:sp>
        <p:nvSpPr>
          <p:cNvPr id="3" name="Content Placeholder 2"/>
          <p:cNvSpPr>
            <a:spLocks noGrp="1"/>
          </p:cNvSpPr>
          <p:nvPr>
            <p:ph idx="1"/>
          </p:nvPr>
        </p:nvSpPr>
        <p:spPr/>
        <p:txBody>
          <a:bodyPr>
            <a:normAutofit/>
          </a:bodyPr>
          <a:lstStyle/>
          <a:p>
            <a:pPr marL="0" indent="0">
              <a:buNone/>
            </a:pPr>
            <a:endParaRPr lang="en-US" sz="2000" dirty="0" smtClean="0"/>
          </a:p>
          <a:p>
            <a:pPr marL="0" indent="0">
              <a:buNone/>
            </a:pPr>
            <a:endParaRPr lang="en-US" sz="2400" dirty="0" smtClean="0"/>
          </a:p>
          <a:p>
            <a:pPr marL="0" indent="0">
              <a:buNone/>
            </a:pPr>
            <a:endParaRPr lang="en-US" sz="2400" dirty="0"/>
          </a:p>
          <a:p>
            <a:pPr marL="0" indent="0">
              <a:buNone/>
            </a:pPr>
            <a:endParaRPr lang="en-US" sz="2400" dirty="0" smtClean="0"/>
          </a:p>
          <a:p>
            <a:pPr marL="0" indent="0">
              <a:buNone/>
            </a:pPr>
            <a:r>
              <a:rPr lang="en-US" sz="2400" dirty="0" smtClean="0"/>
              <a:t>11:101 </a:t>
            </a:r>
            <a:r>
              <a:rPr lang="en-US" sz="2400" dirty="0" smtClean="0"/>
              <a:t>It was not We that wronged them: They wronged their own souls: the deities, other than Allah, whom they invoked, profited them no whit when there issued the decree of thy Lord: Nor did they add aught (to their lot) but perdition</a:t>
            </a:r>
            <a:r>
              <a:rPr lang="en-US" sz="2400" dirty="0" smtClean="0"/>
              <a:t>!</a:t>
            </a:r>
            <a:endParaRPr lang="en-US" sz="2400" dirty="0" smtClean="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676400"/>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10DFDB73-BF52-41A3-AB61-7EC4AA31F90C}"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10</a:t>
            </a:fld>
            <a:endParaRPr lang="en-US"/>
          </a:p>
        </p:txBody>
      </p:sp>
    </p:spTree>
    <p:extLst>
      <p:ext uri="{BB962C8B-B14F-4D97-AF65-F5344CB8AC3E}">
        <p14:creationId xmlns:p14="http://schemas.microsoft.com/office/powerpoint/2010/main" val="1574971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Al-Khaliq, Al-</a:t>
            </a:r>
            <a:r>
              <a:rPr lang="en-US" dirty="0" err="1" smtClean="0"/>
              <a:t>Hayy</a:t>
            </a:r>
            <a:endParaRPr lang="en-US" dirty="0"/>
          </a:p>
        </p:txBody>
      </p:sp>
      <p:sp>
        <p:nvSpPr>
          <p:cNvPr id="3" name="Content Placeholder 2"/>
          <p:cNvSpPr>
            <a:spLocks noGrp="1"/>
          </p:cNvSpPr>
          <p:nvPr>
            <p:ph idx="1"/>
          </p:nvPr>
        </p:nvSpPr>
        <p:spPr/>
        <p:txBody>
          <a:bodyPr>
            <a:normAutofit/>
          </a:bodyPr>
          <a:lstStyle/>
          <a:p>
            <a:pPr marL="0" indent="0">
              <a:buNone/>
            </a:pPr>
            <a:endParaRPr lang="en-US" sz="2400" dirty="0" smtClean="0"/>
          </a:p>
          <a:p>
            <a:pPr marL="0" indent="0">
              <a:buNone/>
            </a:pPr>
            <a:endParaRPr lang="en-US" sz="2400" dirty="0"/>
          </a:p>
          <a:p>
            <a:pPr marL="0" indent="0">
              <a:buNone/>
            </a:pPr>
            <a:endParaRPr lang="en-US" sz="2400" dirty="0" smtClean="0"/>
          </a:p>
          <a:p>
            <a:pPr marL="0" indent="0">
              <a:buNone/>
            </a:pPr>
            <a:endParaRPr lang="en-US" sz="2400" dirty="0"/>
          </a:p>
          <a:p>
            <a:pPr marL="0" indent="0">
              <a:buNone/>
            </a:pPr>
            <a:r>
              <a:rPr lang="en-US" sz="2400" dirty="0" smtClean="0"/>
              <a:t>16:20 Those whom they invoke besides Allah create nothing and are themselves created.</a:t>
            </a:r>
          </a:p>
          <a:p>
            <a:pPr marL="0" indent="0">
              <a:buNone/>
            </a:pPr>
            <a:r>
              <a:rPr lang="en-US" sz="2400" dirty="0" smtClean="0"/>
              <a:t>16:21 (They are things) dead, lifeless: nor do they know when they will be raised up</a:t>
            </a:r>
            <a:r>
              <a:rPr lang="en-US" sz="2400" dirty="0" smtClean="0"/>
              <a:t>.</a:t>
            </a:r>
            <a:endParaRPr lang="en-US" sz="2400" dirty="0" smtClean="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752600"/>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2543322"/>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F70EE6B0-8F04-4649-8746-96F59951866B}"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11</a:t>
            </a:fld>
            <a:endParaRPr lang="en-US"/>
          </a:p>
        </p:txBody>
      </p:sp>
    </p:spTree>
    <p:extLst>
      <p:ext uri="{BB962C8B-B14F-4D97-AF65-F5344CB8AC3E}">
        <p14:creationId xmlns:p14="http://schemas.microsoft.com/office/powerpoint/2010/main" val="2456489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Suppositions and Idle guesses</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sz="2400" dirty="0" smtClean="0"/>
              <a:t>10:66 Behold! verily to Allah belong all creatures, in the heavens and on earth. What do they follow who worship as His "partners" other than Allah. They follow nothing but fancy, and they do nothing but lie</a:t>
            </a:r>
            <a:r>
              <a:rPr lang="en-US" sz="2400" dirty="0" smtClean="0"/>
              <a:t>.</a:t>
            </a:r>
            <a:endParaRPr lang="en-US" sz="2400" dirty="0" smtClean="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1524000"/>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E9B6469E-2D8C-4078-B78B-D899CD12AA40}"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12</a:t>
            </a:fld>
            <a:endParaRPr lang="en-US"/>
          </a:p>
        </p:txBody>
      </p:sp>
    </p:spTree>
    <p:extLst>
      <p:ext uri="{BB962C8B-B14F-4D97-AF65-F5344CB8AC3E}">
        <p14:creationId xmlns:p14="http://schemas.microsoft.com/office/powerpoint/2010/main" val="28189463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t>
            </a:r>
            <a:r>
              <a:rPr lang="en-US" dirty="0" smtClean="0"/>
              <a:t>hree </a:t>
            </a:r>
            <a:r>
              <a:rPr lang="en-US" dirty="0"/>
              <a:t>A</a:t>
            </a:r>
            <a:r>
              <a:rPr lang="en-US" dirty="0" smtClean="0"/>
              <a:t>spects</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smtClean="0"/>
              <a:t>These verses point to three aspects. </a:t>
            </a:r>
          </a:p>
          <a:p>
            <a:pPr marL="514350" indent="-514350">
              <a:buFont typeface="+mj-lt"/>
              <a:buAutoNum type="arabicPeriod"/>
            </a:pPr>
            <a:r>
              <a:rPr lang="en-US" dirty="0" smtClean="0"/>
              <a:t>The first is that the Arabs used to address their prayers to those whom they regarded as their </a:t>
            </a:r>
            <a:r>
              <a:rPr lang="en-US" dirty="0" err="1" smtClean="0"/>
              <a:t>ilahs</a:t>
            </a:r>
            <a:r>
              <a:rPr lang="en-US" dirty="0" smtClean="0"/>
              <a:t> and invoke them in times of distress or for fulfilment of any of their needs. </a:t>
            </a:r>
          </a:p>
          <a:p>
            <a:pPr marL="514350" indent="-514350">
              <a:buFont typeface="+mj-lt"/>
              <a:buAutoNum type="arabicPeriod"/>
            </a:pPr>
            <a:r>
              <a:rPr lang="en-US" dirty="0" smtClean="0"/>
              <a:t>The second is that these </a:t>
            </a:r>
            <a:r>
              <a:rPr lang="en-US" dirty="0" err="1" smtClean="0"/>
              <a:t>ilahs</a:t>
            </a:r>
            <a:r>
              <a:rPr lang="en-US" dirty="0" smtClean="0"/>
              <a:t> included not only </a:t>
            </a:r>
            <a:r>
              <a:rPr lang="en-US" dirty="0" err="1" smtClean="0"/>
              <a:t>Jinns</a:t>
            </a:r>
            <a:r>
              <a:rPr lang="en-US" dirty="0" smtClean="0"/>
              <a:t>, angels, and gods, but dead humans too, as one can see from the second of the above verses. </a:t>
            </a:r>
          </a:p>
          <a:p>
            <a:pPr marL="514350" indent="-514350">
              <a:buFont typeface="+mj-lt"/>
              <a:buAutoNum type="arabicPeriod"/>
            </a:pPr>
            <a:r>
              <a:rPr lang="en-US" dirty="0" smtClean="0"/>
              <a:t>The third is that they believed that these </a:t>
            </a:r>
            <a:r>
              <a:rPr lang="en-US" dirty="0" err="1" smtClean="0"/>
              <a:t>ilahs</a:t>
            </a:r>
            <a:r>
              <a:rPr lang="en-US" dirty="0" smtClean="0"/>
              <a:t> could hear their prayers and could come to their rescue.</a:t>
            </a:r>
            <a:endParaRPr lang="en-US" dirty="0"/>
          </a:p>
        </p:txBody>
      </p:sp>
      <p:sp>
        <p:nvSpPr>
          <p:cNvPr id="4" name="Date Placeholder 3"/>
          <p:cNvSpPr>
            <a:spLocks noGrp="1"/>
          </p:cNvSpPr>
          <p:nvPr>
            <p:ph type="dt" sz="half" idx="10"/>
          </p:nvPr>
        </p:nvSpPr>
        <p:spPr/>
        <p:txBody>
          <a:bodyPr/>
          <a:lstStyle/>
          <a:p>
            <a:fld id="{CAD7BDD9-171B-4EB8-9620-F17EB445344E}"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13</a:t>
            </a:fld>
            <a:endParaRPr lang="en-US"/>
          </a:p>
        </p:txBody>
      </p:sp>
    </p:spTree>
    <p:extLst>
      <p:ext uri="{BB962C8B-B14F-4D97-AF65-F5344CB8AC3E}">
        <p14:creationId xmlns:p14="http://schemas.microsoft.com/office/powerpoint/2010/main" val="26713907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Human ILAHS Exposed</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46:27 </a:t>
            </a:r>
            <a:r>
              <a:rPr lang="en-US" dirty="0" smtClean="0"/>
              <a:t>We destroyed aforetime populations round about you; and We have shown the Signs in various ways, that they may turn (to Us). </a:t>
            </a:r>
            <a:r>
              <a:rPr lang="en-US" dirty="0" smtClean="0"/>
              <a:t>       46:28 </a:t>
            </a:r>
            <a:r>
              <a:rPr lang="en-US" dirty="0" smtClean="0"/>
              <a:t>Why then was no help forthcoming to them from those whom they worshipped as gods, besides Allah, as a means of access (to </a:t>
            </a:r>
            <a:r>
              <a:rPr lang="en-US" dirty="0" smtClean="0"/>
              <a:t>Allah.) Nay</a:t>
            </a:r>
            <a:r>
              <a:rPr lang="en-US" dirty="0" smtClean="0"/>
              <a:t>, they left them in the lurch: but that was their falsehood and their invention</a:t>
            </a:r>
            <a:r>
              <a:rPr lang="en-US" dirty="0" smtClean="0"/>
              <a:t>.</a:t>
            </a:r>
            <a:endParaRPr lang="en-US" dirty="0" smtClean="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8972" y="15240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2200275"/>
            <a:ext cx="5524500"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99C17F18-D0AC-4693-8A34-0645F917A06E}"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14</a:t>
            </a:fld>
            <a:endParaRPr lang="en-US"/>
          </a:p>
        </p:txBody>
      </p:sp>
    </p:spTree>
    <p:extLst>
      <p:ext uri="{BB962C8B-B14F-4D97-AF65-F5344CB8AC3E}">
        <p14:creationId xmlns:p14="http://schemas.microsoft.com/office/powerpoint/2010/main" val="274970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smtClean="0"/>
              <a:t>Creator; None can save or intercede</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36:22 </a:t>
            </a:r>
            <a:r>
              <a:rPr lang="en-US" dirty="0" smtClean="0"/>
              <a:t>"It would not be reasonable in me if I did not serve Him Who created me, and to Whom ye shall (all) be brought back.  </a:t>
            </a:r>
            <a:endParaRPr lang="en-US" dirty="0" smtClean="0"/>
          </a:p>
          <a:p>
            <a:pPr marL="0" indent="0">
              <a:buNone/>
            </a:pPr>
            <a:r>
              <a:rPr lang="en-US" dirty="0" smtClean="0"/>
              <a:t>36:23 </a:t>
            </a:r>
            <a:r>
              <a:rPr lang="en-US" dirty="0"/>
              <a:t>"Shall I take (other) </a:t>
            </a:r>
            <a:r>
              <a:rPr lang="en-US" dirty="0" err="1" smtClean="0"/>
              <a:t>Ilah</a:t>
            </a:r>
            <a:r>
              <a:rPr lang="en-US" dirty="0" err="1" smtClean="0"/>
              <a:t>s</a:t>
            </a:r>
            <a:r>
              <a:rPr lang="en-US" dirty="0" smtClean="0"/>
              <a:t> </a:t>
            </a:r>
            <a:r>
              <a:rPr lang="en-US" dirty="0"/>
              <a:t>besides Him? If ((Allah)) Most Gracious should intend some adversity for me, of no use whatever will be their intercession for me, nor can they deliver me</a:t>
            </a:r>
            <a:r>
              <a:rPr lang="en-US" dirty="0" smtClean="0"/>
              <a:t>.</a:t>
            </a:r>
            <a:endParaRPr lang="en-US" dirty="0" smtClean="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9523" y="1372186"/>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19812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578AD8DF-3197-4DD4-AAC0-4957363836F7}"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15</a:t>
            </a:fld>
            <a:endParaRPr lang="en-US"/>
          </a:p>
        </p:txBody>
      </p:sp>
    </p:spTree>
    <p:extLst>
      <p:ext uri="{BB962C8B-B14F-4D97-AF65-F5344CB8AC3E}">
        <p14:creationId xmlns:p14="http://schemas.microsoft.com/office/powerpoint/2010/main" val="4132712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600200"/>
            <a:ext cx="8229600" cy="5105400"/>
          </a:xfrm>
        </p:spPr>
        <p:txBody>
          <a:bodyPr>
            <a:normAutofit fontScale="625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sz="3800" dirty="0" smtClean="0"/>
              <a:t>39:3 </a:t>
            </a:r>
            <a:r>
              <a:rPr lang="en-US" sz="3800" dirty="0" smtClean="0"/>
              <a:t>Is it not to Allah </a:t>
            </a:r>
            <a:r>
              <a:rPr lang="en-US" sz="3800" dirty="0" smtClean="0"/>
              <a:t>alone that </a:t>
            </a:r>
            <a:r>
              <a:rPr lang="en-US" sz="3800" dirty="0" smtClean="0"/>
              <a:t>sincere devotion is due? But those who take for protectors other than Allah (say): "We only serve them in order that they may bring us nearer to Allah." Truly Allah will judge between them in that wherein they differ. But Allah guides not such as are false and ungrateful.</a:t>
            </a:r>
          </a:p>
          <a:p>
            <a:pPr marL="0" indent="0">
              <a:buNone/>
            </a:pPr>
            <a:r>
              <a:rPr lang="en-US" sz="3800" dirty="0" smtClean="0"/>
              <a:t>10:18 </a:t>
            </a:r>
            <a:r>
              <a:rPr lang="en-US" sz="3800" dirty="0"/>
              <a:t>They serve, besides Allah, things that hurt them not nor profit them, and they say: "These are our intercessors with Allah." Say: "Do ye indeed inform Allah of something He knows not, in the heavens or on earth?- Glory to Him! and far is He above the partners they ascribe (to Him</a:t>
            </a:r>
            <a:r>
              <a:rPr lang="en-US" sz="3800" dirty="0" smtClean="0"/>
              <a:t>)!“</a:t>
            </a:r>
            <a:endParaRPr lang="en-US" sz="3800" dirty="0" smtClean="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74493"/>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821873"/>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D88BCA5E-05AA-4026-9BAE-8D16D4FD0FFA}"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16</a:t>
            </a:fld>
            <a:endParaRPr lang="en-US"/>
          </a:p>
        </p:txBody>
      </p:sp>
    </p:spTree>
    <p:extLst>
      <p:ext uri="{BB962C8B-B14F-4D97-AF65-F5344CB8AC3E}">
        <p14:creationId xmlns:p14="http://schemas.microsoft.com/office/powerpoint/2010/main" val="30368593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457200" y="1600200"/>
            <a:ext cx="8229600" cy="4876800"/>
          </a:xfrm>
        </p:spPr>
        <p:txBody>
          <a:bodyPr>
            <a:normAutofit fontScale="475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sz="4400" dirty="0" smtClean="0"/>
          </a:p>
          <a:p>
            <a:pPr marL="0" indent="0">
              <a:buNone/>
            </a:pPr>
            <a:r>
              <a:rPr lang="en-US" sz="4400" dirty="0" smtClean="0"/>
              <a:t>6:81 </a:t>
            </a:r>
            <a:r>
              <a:rPr lang="en-US" sz="4400" dirty="0" smtClean="0"/>
              <a:t>"How should I [Ibrahim] fear (the beings) </a:t>
            </a:r>
            <a:r>
              <a:rPr lang="en-US" sz="4400" dirty="0" smtClean="0"/>
              <a:t>you </a:t>
            </a:r>
            <a:r>
              <a:rPr lang="en-US" sz="4400" dirty="0" smtClean="0"/>
              <a:t>associate with Allah, when </a:t>
            </a:r>
            <a:r>
              <a:rPr lang="en-US" sz="4400" dirty="0" smtClean="0"/>
              <a:t>you </a:t>
            </a:r>
            <a:r>
              <a:rPr lang="en-US" sz="4400" dirty="0" smtClean="0"/>
              <a:t>fear not to give partners to Allah without any warrant having been given to you? Which of (us) two parties </a:t>
            </a:r>
            <a:r>
              <a:rPr lang="en-US" sz="4400" dirty="0" smtClean="0"/>
              <a:t>has </a:t>
            </a:r>
            <a:r>
              <a:rPr lang="en-US" sz="4400" dirty="0" smtClean="0"/>
              <a:t>more right to security? (tell me) if </a:t>
            </a:r>
            <a:r>
              <a:rPr lang="en-US" sz="4400" dirty="0" smtClean="0"/>
              <a:t>you </a:t>
            </a:r>
            <a:r>
              <a:rPr lang="en-US" sz="4400" dirty="0" smtClean="0"/>
              <a:t>know.</a:t>
            </a:r>
          </a:p>
          <a:p>
            <a:pPr marL="0" indent="0">
              <a:buNone/>
            </a:pPr>
            <a:r>
              <a:rPr lang="en-US" sz="4400" dirty="0" smtClean="0"/>
              <a:t>11:54 "We [</a:t>
            </a:r>
            <a:r>
              <a:rPr lang="en-US" sz="4400" dirty="0" err="1" smtClean="0"/>
              <a:t>Hud</a:t>
            </a:r>
            <a:r>
              <a:rPr lang="en-US" sz="4400" dirty="0" smtClean="0"/>
              <a:t> people] say nothing but that (perhaps) some of our gods may have seized </a:t>
            </a:r>
            <a:r>
              <a:rPr lang="en-US" sz="4400" dirty="0" smtClean="0"/>
              <a:t>you</a:t>
            </a:r>
            <a:r>
              <a:rPr lang="en-US" sz="4400" dirty="0" smtClean="0"/>
              <a:t> </a:t>
            </a:r>
            <a:r>
              <a:rPr lang="en-US" sz="4400" dirty="0" smtClean="0"/>
              <a:t>with imbecility." He said: "I call Allah to witness, and do </a:t>
            </a:r>
            <a:r>
              <a:rPr lang="en-US" sz="4400" dirty="0" smtClean="0"/>
              <a:t>you </a:t>
            </a:r>
            <a:r>
              <a:rPr lang="en-US" sz="4400" dirty="0" smtClean="0"/>
              <a:t>bear witness, that I am free from the sin of ascribing, to Him.</a:t>
            </a:r>
          </a:p>
          <a:p>
            <a:pPr marL="0" indent="0">
              <a:buNone/>
            </a:pPr>
            <a:endParaRPr lang="en-US" sz="4400" dirty="0" smtClean="0"/>
          </a:p>
          <a:p>
            <a:pPr marL="0" indent="0">
              <a:buNone/>
            </a:pPr>
            <a:r>
              <a:rPr lang="en-US" sz="4400" dirty="0" smtClean="0"/>
              <a:t>According to these verses, the </a:t>
            </a:r>
            <a:r>
              <a:rPr lang="en-US" sz="4400" dirty="0" smtClean="0"/>
              <a:t>Arab </a:t>
            </a:r>
            <a:r>
              <a:rPr lang="en-US" sz="4400" dirty="0" smtClean="0"/>
              <a:t>belief </a:t>
            </a:r>
            <a:r>
              <a:rPr lang="en-US" sz="4400" dirty="0" smtClean="0"/>
              <a:t>about their </a:t>
            </a:r>
            <a:r>
              <a:rPr lang="en-US" sz="4400" dirty="0" err="1" smtClean="0"/>
              <a:t>ilahs</a:t>
            </a:r>
            <a:r>
              <a:rPr lang="en-US" sz="4400" dirty="0" smtClean="0"/>
              <a:t> was that if they should give them any cause for offence or should otherwise be deprived of their favors and attentions, they would suffer epidemics, famine, lose of life and property, or other calamities.</a:t>
            </a:r>
            <a:endParaRPr lang="en-US" sz="4400" dirty="0"/>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9308"/>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1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2954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E4C10653-1A85-4FDF-82C4-8CEDB9D79079}"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17</a:t>
            </a:fld>
            <a:endParaRPr lang="en-US"/>
          </a:p>
        </p:txBody>
      </p:sp>
    </p:spTree>
    <p:extLst>
      <p:ext uri="{BB962C8B-B14F-4D97-AF65-F5344CB8AC3E}">
        <p14:creationId xmlns:p14="http://schemas.microsoft.com/office/powerpoint/2010/main" val="1564296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People as Rabb</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They take their priests and their anchorites to be their lords in derogation of  God, and (they take as their Lord) Christ the son of Mary; yet they were commanded  to worship but One God: there is no </a:t>
            </a:r>
            <a:r>
              <a:rPr lang="en-US" dirty="0" smtClean="0"/>
              <a:t>ILAH </a:t>
            </a:r>
            <a:r>
              <a:rPr lang="en-US" dirty="0" smtClean="0"/>
              <a:t>but He. Praise and glory to Him: (Far is He) from having the partners they associate (with Him).(Quran 9:31)</a:t>
            </a:r>
          </a:p>
          <a:p>
            <a:pPr marL="0" indent="0">
              <a:buNone/>
            </a:pPr>
            <a:endParaRPr lang="en-US" dirty="0" smtClean="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600200"/>
            <a:ext cx="5524500" cy="175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25B6DB44-6E3C-4C72-9C3C-1846FF43FD77}"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18</a:t>
            </a:fld>
            <a:endParaRPr lang="en-US"/>
          </a:p>
        </p:txBody>
      </p:sp>
    </p:spTree>
    <p:extLst>
      <p:ext uri="{BB962C8B-B14F-4D97-AF65-F5344CB8AC3E}">
        <p14:creationId xmlns:p14="http://schemas.microsoft.com/office/powerpoint/2010/main" val="6084386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Obedience to </a:t>
            </a:r>
            <a:r>
              <a:rPr lang="en-US" dirty="0" err="1" smtClean="0"/>
              <a:t>Nafs</a:t>
            </a:r>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a:p>
          <a:p>
            <a:pPr marL="0" indent="0">
              <a:buNone/>
            </a:pPr>
            <a:r>
              <a:rPr lang="en-US" dirty="0" smtClean="0"/>
              <a:t>Have </a:t>
            </a:r>
            <a:r>
              <a:rPr lang="en-US" dirty="0"/>
              <a:t>you noticed the </a:t>
            </a:r>
            <a:r>
              <a:rPr lang="en-US" dirty="0" smtClean="0"/>
              <a:t>man </a:t>
            </a:r>
            <a:r>
              <a:rPr lang="en-US" dirty="0"/>
              <a:t>who has made his selfish desires his </a:t>
            </a:r>
            <a:r>
              <a:rPr lang="en-US" i="1" dirty="0" err="1"/>
              <a:t>ilah</a:t>
            </a:r>
            <a:r>
              <a:rPr lang="en-US" dirty="0"/>
              <a:t>? Can you assume </a:t>
            </a:r>
            <a:r>
              <a:rPr lang="en-US" dirty="0" smtClean="0"/>
              <a:t>any responsibility </a:t>
            </a:r>
            <a:r>
              <a:rPr lang="en-US" dirty="0"/>
              <a:t>about such a one? (Quran </a:t>
            </a:r>
            <a:r>
              <a:rPr lang="en-US" dirty="0" smtClean="0"/>
              <a:t>25:43)</a:t>
            </a:r>
          </a:p>
          <a:p>
            <a:endParaRPr lang="en-US" dirty="0" smtClean="0"/>
          </a:p>
          <a:p>
            <a:r>
              <a:rPr lang="en-US" dirty="0" smtClean="0"/>
              <a:t>Shows </a:t>
            </a:r>
            <a:r>
              <a:rPr lang="en-US" dirty="0" err="1" smtClean="0"/>
              <a:t>Ibadah’s</a:t>
            </a:r>
            <a:r>
              <a:rPr lang="en-US" dirty="0" smtClean="0"/>
              <a:t> broad meaning that it is not just worship. It includes total obedience</a:t>
            </a:r>
            <a:endParaRPr lang="en-US" dirty="0"/>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7885" y="1600200"/>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C091C57A-C8B2-47E8-B9A5-1A370183D4FB}"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19</a:t>
            </a:fld>
            <a:endParaRPr lang="en-US"/>
          </a:p>
        </p:txBody>
      </p:sp>
    </p:spTree>
    <p:extLst>
      <p:ext uri="{BB962C8B-B14F-4D97-AF65-F5344CB8AC3E}">
        <p14:creationId xmlns:p14="http://schemas.microsoft.com/office/powerpoint/2010/main" val="3082930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ILAH</a:t>
            </a:r>
            <a:endParaRPr lang="en-US" dirty="0"/>
          </a:p>
        </p:txBody>
      </p:sp>
      <p:sp>
        <p:nvSpPr>
          <p:cNvPr id="3" name="Content Placeholder 2"/>
          <p:cNvSpPr>
            <a:spLocks noGrp="1"/>
          </p:cNvSpPr>
          <p:nvPr>
            <p:ph idx="1"/>
          </p:nvPr>
        </p:nvSpPr>
        <p:spPr>
          <a:xfrm>
            <a:off x="457200" y="1371600"/>
            <a:ext cx="8229600" cy="5257800"/>
          </a:xfrm>
        </p:spPr>
        <p:txBody>
          <a:bodyPr>
            <a:normAutofit fontScale="85000" lnSpcReduction="20000"/>
          </a:bodyPr>
          <a:lstStyle/>
          <a:p>
            <a:pPr marL="0" indent="0">
              <a:buNone/>
            </a:pPr>
            <a:r>
              <a:rPr lang="en-US" dirty="0" smtClean="0"/>
              <a:t>Dictionary Meanings of all words derived from the root word</a:t>
            </a:r>
            <a:br>
              <a:rPr lang="en-US" dirty="0" smtClean="0"/>
            </a:br>
            <a:endParaRPr lang="en-US" dirty="0" smtClean="0"/>
          </a:p>
          <a:p>
            <a:pPr marL="514350" indent="-514350">
              <a:buFont typeface="+mj-lt"/>
              <a:buAutoNum type="arabicPeriod"/>
            </a:pPr>
            <a:r>
              <a:rPr lang="en-US" dirty="0" smtClean="0"/>
              <a:t>Became confused or perplexed.</a:t>
            </a:r>
          </a:p>
          <a:p>
            <a:pPr marL="514350" indent="-514350">
              <a:buFont typeface="+mj-lt"/>
              <a:buAutoNum type="arabicPeriod"/>
            </a:pPr>
            <a:r>
              <a:rPr lang="en-US" dirty="0" smtClean="0"/>
              <a:t>Achieved peace and mental calm by seeking refuge with someone or establishing relations with him.</a:t>
            </a:r>
          </a:p>
          <a:p>
            <a:pPr marL="514350" indent="-514350">
              <a:buFont typeface="+mj-lt"/>
              <a:buAutoNum type="arabicPeriod"/>
            </a:pPr>
            <a:r>
              <a:rPr lang="en-US" dirty="0" smtClean="0"/>
              <a:t>Became frightened of some impending mishap or disaster, and someone gave him the necessary shelter.</a:t>
            </a:r>
          </a:p>
          <a:p>
            <a:pPr marL="514350" indent="-514350">
              <a:buFont typeface="+mj-lt"/>
              <a:buAutoNum type="arabicPeriod"/>
            </a:pPr>
            <a:r>
              <a:rPr lang="en-US" dirty="0" smtClean="0"/>
              <a:t>Turned to another eagerly, due to the intensity of his feelings for him.</a:t>
            </a:r>
          </a:p>
          <a:p>
            <a:pPr marL="514350" indent="-514350">
              <a:buFont typeface="+mj-lt"/>
              <a:buAutoNum type="arabicPeriod"/>
            </a:pPr>
            <a:r>
              <a:rPr lang="en-US" dirty="0" smtClean="0"/>
              <a:t>The lost offspring of the she-camel rushed to snuggle up to its mother on finding it. Became hidden, or concealed. Also, got elevated.</a:t>
            </a:r>
          </a:p>
          <a:p>
            <a:pPr marL="514350" indent="-514350">
              <a:buFont typeface="+mj-lt"/>
              <a:buAutoNum type="arabicPeriod"/>
            </a:pPr>
            <a:r>
              <a:rPr lang="en-US" dirty="0" smtClean="0"/>
              <a:t>Adored, offered worship to.</a:t>
            </a:r>
            <a:endParaRPr lang="en-US" dirty="0"/>
          </a:p>
        </p:txBody>
      </p:sp>
      <p:sp>
        <p:nvSpPr>
          <p:cNvPr id="4" name="Date Placeholder 3"/>
          <p:cNvSpPr>
            <a:spLocks noGrp="1"/>
          </p:cNvSpPr>
          <p:nvPr>
            <p:ph type="dt" sz="half" idx="10"/>
          </p:nvPr>
        </p:nvSpPr>
        <p:spPr/>
        <p:txBody>
          <a:bodyPr/>
          <a:lstStyle/>
          <a:p>
            <a:fld id="{EB50EFFE-561A-4A56-82D6-D57009E10B26}"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2</a:t>
            </a:fld>
            <a:endParaRPr lang="en-US"/>
          </a:p>
        </p:txBody>
      </p:sp>
    </p:spTree>
    <p:extLst>
      <p:ext uri="{BB962C8B-B14F-4D97-AF65-F5344CB8AC3E}">
        <p14:creationId xmlns:p14="http://schemas.microsoft.com/office/powerpoint/2010/main" val="3323278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True ILAH does not command Evil</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sz="3000" dirty="0" smtClean="0"/>
          </a:p>
          <a:p>
            <a:pPr marL="0" indent="0">
              <a:buNone/>
            </a:pPr>
            <a:r>
              <a:rPr lang="en-US" sz="3000" dirty="0" smtClean="0"/>
              <a:t>6:137 Even so, in the eyes of most of the pagans, their "partners" made alluring the slaughter of their children, in order to lead them to their own destruction, and cause confusion in their religion. If Allah had willed, they would not have done so: But leave alone them and their inventions.</a:t>
            </a:r>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71064" y="1600200"/>
            <a:ext cx="5524500" cy="175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FA9863CE-A86D-439A-B5A8-B8DAB6AC44DE}"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20</a:t>
            </a:fld>
            <a:endParaRPr lang="en-US"/>
          </a:p>
        </p:txBody>
      </p:sp>
    </p:spTree>
    <p:extLst>
      <p:ext uri="{BB962C8B-B14F-4D97-AF65-F5344CB8AC3E}">
        <p14:creationId xmlns:p14="http://schemas.microsoft.com/office/powerpoint/2010/main" val="3109766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Sharia of Falsehood</a:t>
            </a: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pPr marL="0" indent="0">
              <a:buNone/>
            </a:pPr>
            <a:endParaRPr lang="en-US" sz="5100" dirty="0" smtClean="0"/>
          </a:p>
          <a:p>
            <a:pPr marL="0" indent="0">
              <a:buNone/>
            </a:pPr>
            <a:r>
              <a:rPr lang="en-US" sz="5100" dirty="0" smtClean="0"/>
              <a:t>42:21 </a:t>
            </a:r>
            <a:r>
              <a:rPr lang="en-US" sz="5100" dirty="0" smtClean="0"/>
              <a:t>What! have they partners (in godhead), who have established for them some religion without the permission of Allah. Had it not been for the Decree of Judgment, the matter would have been decided between them (at once). But verily the Wrong- doers will have a grievous Penalty.</a:t>
            </a:r>
          </a:p>
          <a:p>
            <a:pPr marL="0" indent="0">
              <a:buNone/>
            </a:pPr>
            <a:endParaRPr lang="en-US" sz="5100" dirty="0" smtClean="0"/>
          </a:p>
          <a:p>
            <a:pPr marL="0" indent="0">
              <a:buNone/>
            </a:pPr>
            <a:r>
              <a:rPr lang="en-US" sz="5100" dirty="0" smtClean="0"/>
              <a:t>Those who regard any custom or rule or practice </a:t>
            </a:r>
            <a:r>
              <a:rPr lang="en-US" sz="5100" dirty="0" smtClean="0"/>
              <a:t>with respect to </a:t>
            </a:r>
            <a:r>
              <a:rPr lang="en-US" sz="5100" dirty="0" err="1" smtClean="0"/>
              <a:t>Deen</a:t>
            </a:r>
            <a:r>
              <a:rPr lang="en-US" sz="5100" dirty="0" smtClean="0"/>
              <a:t> as </a:t>
            </a:r>
            <a:r>
              <a:rPr lang="en-US" sz="5100" dirty="0" smtClean="0"/>
              <a:t>permissible although it has no divine sanction, are guilty of treating the originators of the custom, etc., as having a share in divinity, </a:t>
            </a:r>
            <a:r>
              <a:rPr lang="en-US" sz="5100" dirty="0" err="1" smtClean="0"/>
              <a:t>i</a:t>
            </a:r>
            <a:r>
              <a:rPr lang="en-US" sz="5100" dirty="0" smtClean="0"/>
              <a:t>. e., of treating them as </a:t>
            </a:r>
            <a:r>
              <a:rPr lang="en-US" sz="5100" dirty="0" err="1" smtClean="0"/>
              <a:t>ilahs</a:t>
            </a:r>
            <a:r>
              <a:rPr lang="en-US" sz="5100" dirty="0" smtClean="0"/>
              <a:t>.</a:t>
            </a:r>
            <a:endParaRPr lang="en-US" sz="5100" dirty="0"/>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14478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F38035CC-C9B8-43D8-84DC-BA7E3B0F2CB6}"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21</a:t>
            </a:fld>
            <a:endParaRPr lang="en-US"/>
          </a:p>
        </p:txBody>
      </p:sp>
    </p:spTree>
    <p:extLst>
      <p:ext uri="{BB962C8B-B14F-4D97-AF65-F5344CB8AC3E}">
        <p14:creationId xmlns:p14="http://schemas.microsoft.com/office/powerpoint/2010/main" val="2517535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Essence of Godhead</a:t>
            </a:r>
            <a:endParaRPr lang="en-US" dirty="0"/>
          </a:p>
        </p:txBody>
      </p:sp>
      <p:sp>
        <p:nvSpPr>
          <p:cNvPr id="3" name="Content Placeholder 2"/>
          <p:cNvSpPr>
            <a:spLocks noGrp="1"/>
          </p:cNvSpPr>
          <p:nvPr>
            <p:ph idx="1"/>
          </p:nvPr>
        </p:nvSpPr>
        <p:spPr/>
        <p:txBody>
          <a:bodyPr/>
          <a:lstStyle/>
          <a:p>
            <a:pPr marL="0" indent="0">
              <a:buNone/>
            </a:pPr>
            <a:r>
              <a:rPr lang="en-US" dirty="0" smtClean="0"/>
              <a:t>Supreme, Supernatural Authority</a:t>
            </a:r>
            <a:endParaRPr lang="en-US" dirty="0"/>
          </a:p>
        </p:txBody>
      </p:sp>
      <p:sp>
        <p:nvSpPr>
          <p:cNvPr id="4" name="Date Placeholder 3"/>
          <p:cNvSpPr>
            <a:spLocks noGrp="1"/>
          </p:cNvSpPr>
          <p:nvPr>
            <p:ph type="dt" sz="half" idx="10"/>
          </p:nvPr>
        </p:nvSpPr>
        <p:spPr/>
        <p:txBody>
          <a:bodyPr/>
          <a:lstStyle/>
          <a:p>
            <a:fld id="{C4D27BAC-6B03-4984-ABB3-856399E26787}"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22</a:t>
            </a:fld>
            <a:endParaRPr lang="en-US"/>
          </a:p>
        </p:txBody>
      </p:sp>
    </p:spTree>
    <p:extLst>
      <p:ext uri="{BB962C8B-B14F-4D97-AF65-F5344CB8AC3E}">
        <p14:creationId xmlns:p14="http://schemas.microsoft.com/office/powerpoint/2010/main" val="42013424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Quranic Approach</a:t>
            </a:r>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endParaRPr lang="en-US" dirty="0"/>
          </a:p>
          <a:p>
            <a:pPr marL="0" indent="0">
              <a:buNone/>
            </a:pPr>
            <a:r>
              <a:rPr lang="en-US" dirty="0" smtClean="0"/>
              <a:t>And He alone is the </a:t>
            </a:r>
            <a:r>
              <a:rPr lang="en-US" dirty="0" err="1" smtClean="0"/>
              <a:t>Ilah</a:t>
            </a:r>
            <a:r>
              <a:rPr lang="en-US" dirty="0" smtClean="0"/>
              <a:t> in the heavens and the </a:t>
            </a:r>
            <a:r>
              <a:rPr lang="en-US" dirty="0" err="1" smtClean="0"/>
              <a:t>Ilah</a:t>
            </a:r>
            <a:r>
              <a:rPr lang="en-US" dirty="0" smtClean="0"/>
              <a:t> in the earth; and He alone is the all-Wise, the all-Knowing (that is, He alone possesses the wisdom and the knowledge required for governing such a Domain). (Quran 43:84)</a:t>
            </a:r>
            <a:endParaRPr lang="en-US" dirty="0"/>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1676400"/>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27ECCB39-F46C-4FBD-BE08-383FB9B81062}"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23</a:t>
            </a:fld>
            <a:endParaRPr lang="en-US"/>
          </a:p>
        </p:txBody>
      </p:sp>
    </p:spTree>
    <p:extLst>
      <p:ext uri="{BB962C8B-B14F-4D97-AF65-F5344CB8AC3E}">
        <p14:creationId xmlns:p14="http://schemas.microsoft.com/office/powerpoint/2010/main" val="42592933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16:17 </a:t>
            </a:r>
            <a:r>
              <a:rPr lang="en-US" dirty="0"/>
              <a:t>Is then He Who creates like one that creates not? Will ye not receive admonition</a:t>
            </a:r>
            <a:r>
              <a:rPr lang="en-US" dirty="0" smtClean="0"/>
              <a:t>?</a:t>
            </a:r>
          </a:p>
          <a:p>
            <a:pPr marL="0" indent="0">
              <a:buNone/>
            </a:pPr>
            <a:r>
              <a:rPr lang="en-US" dirty="0"/>
              <a:t>16:18 If ye would count up the </a:t>
            </a:r>
            <a:r>
              <a:rPr lang="en-US" dirty="0" smtClean="0"/>
              <a:t>favors </a:t>
            </a:r>
            <a:r>
              <a:rPr lang="en-US" dirty="0"/>
              <a:t>of Allah, never would ye be able to number them: for Allah is Oft-Forgiving, Most Merciful</a:t>
            </a:r>
            <a:r>
              <a:rPr lang="en-US" dirty="0" smtClean="0"/>
              <a:t>.</a:t>
            </a:r>
          </a:p>
          <a:p>
            <a:pPr marL="0" indent="0">
              <a:buNone/>
            </a:pPr>
            <a:r>
              <a:rPr lang="en-US" dirty="0"/>
              <a:t>16:19 And Allah </a:t>
            </a:r>
            <a:r>
              <a:rPr lang="en-US" dirty="0" smtClean="0"/>
              <a:t>does know </a:t>
            </a:r>
            <a:r>
              <a:rPr lang="en-US" dirty="0"/>
              <a:t>what </a:t>
            </a:r>
            <a:r>
              <a:rPr lang="en-US" dirty="0" smtClean="0"/>
              <a:t>you </a:t>
            </a:r>
            <a:r>
              <a:rPr lang="en-US" dirty="0"/>
              <a:t>conceal, and what </a:t>
            </a:r>
            <a:r>
              <a:rPr lang="en-US" dirty="0" smtClean="0"/>
              <a:t>you </a:t>
            </a:r>
            <a:r>
              <a:rPr lang="en-US" dirty="0"/>
              <a:t>reveal</a:t>
            </a:r>
            <a:r>
              <a:rPr lang="en-US" dirty="0" smtClean="0"/>
              <a:t>.</a:t>
            </a:r>
          </a:p>
          <a:p>
            <a:pPr marL="0" indent="0">
              <a:buNone/>
            </a:pPr>
            <a:r>
              <a:rPr lang="en-US" dirty="0"/>
              <a:t>16:20 Those whom they invoke besides Allah create nothing and are themselves created.</a:t>
            </a:r>
            <a:endParaRPr lang="en-US" dirty="0" smtClean="0"/>
          </a:p>
          <a:p>
            <a:pPr marL="0" indent="0">
              <a:buNone/>
            </a:pPr>
            <a:endParaRPr lang="en-US" dirty="0" smtClean="0"/>
          </a:p>
          <a:p>
            <a:pPr marL="0" indent="0">
              <a:buNone/>
            </a:pPr>
            <a:endParaRPr lang="en-US" dirty="0" smtClean="0"/>
          </a:p>
          <a:p>
            <a:pPr marL="0" indent="0">
              <a:buNone/>
            </a:pPr>
            <a:endParaRPr lang="en-US" dirty="0"/>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362257"/>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1051744"/>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34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185219"/>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4341"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871019"/>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5BAEED2C-6C83-4468-843D-3A98DBECA3BA}"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24</a:t>
            </a:fld>
            <a:endParaRPr lang="en-US"/>
          </a:p>
        </p:txBody>
      </p:sp>
    </p:spTree>
    <p:extLst>
      <p:ext uri="{BB962C8B-B14F-4D97-AF65-F5344CB8AC3E}">
        <p14:creationId xmlns:p14="http://schemas.microsoft.com/office/powerpoint/2010/main" val="1882098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O mankind: Call unto mind the grace of </a:t>
            </a:r>
            <a:r>
              <a:rPr lang="en-US" dirty="0" smtClean="0"/>
              <a:t>Allah upon </a:t>
            </a:r>
            <a:r>
              <a:rPr lang="en-US" dirty="0" smtClean="0"/>
              <a:t>you; is there any Creator besides Allah, to give you sustenance from heaven or earth; there is no </a:t>
            </a:r>
            <a:r>
              <a:rPr lang="en-US" dirty="0" err="1" smtClean="0"/>
              <a:t>ilah</a:t>
            </a:r>
            <a:r>
              <a:rPr lang="en-US" dirty="0" smtClean="0"/>
              <a:t> but He; how, then, are you deluded from Truth? (Quran 35:3)</a:t>
            </a:r>
          </a:p>
          <a:p>
            <a:pPr marL="0" indent="0">
              <a:buNone/>
            </a:pPr>
            <a:endParaRPr lang="en-US" dirty="0"/>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452511"/>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B3B7CACC-555A-4108-B73F-C69B02562AD0}"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25</a:t>
            </a:fld>
            <a:endParaRPr lang="en-US"/>
          </a:p>
        </p:txBody>
      </p:sp>
    </p:spTree>
    <p:extLst>
      <p:ext uri="{BB962C8B-B14F-4D97-AF65-F5344CB8AC3E}">
        <p14:creationId xmlns:p14="http://schemas.microsoft.com/office/powerpoint/2010/main" val="2141518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pPr marL="0" indent="0">
              <a:buNone/>
            </a:pPr>
            <a:endParaRPr lang="en-US" sz="2000" dirty="0" smtClean="0"/>
          </a:p>
          <a:p>
            <a:pPr marL="0" indent="0">
              <a:buNone/>
            </a:pPr>
            <a:endParaRPr lang="en-US" sz="2000" dirty="0"/>
          </a:p>
          <a:p>
            <a:pPr marL="0" indent="0">
              <a:buNone/>
            </a:pPr>
            <a:endParaRPr lang="en-US" sz="2000" dirty="0" smtClean="0"/>
          </a:p>
          <a:p>
            <a:pPr marL="0" indent="0">
              <a:buNone/>
            </a:pPr>
            <a:endParaRPr lang="en-US" sz="2000" dirty="0"/>
          </a:p>
          <a:p>
            <a:pPr marL="0" indent="0">
              <a:buNone/>
            </a:pPr>
            <a:endParaRPr lang="en-US" sz="2000" dirty="0" smtClean="0"/>
          </a:p>
          <a:p>
            <a:pPr marL="0" indent="0">
              <a:buNone/>
            </a:pPr>
            <a:r>
              <a:rPr lang="en-US" sz="2000" dirty="0" smtClean="0"/>
              <a:t>28:70 </a:t>
            </a:r>
            <a:r>
              <a:rPr lang="en-US" sz="2000" dirty="0"/>
              <a:t>And He is Allah. There is no </a:t>
            </a:r>
            <a:r>
              <a:rPr lang="en-US" sz="2000" dirty="0" smtClean="0"/>
              <a:t>ILAH </a:t>
            </a:r>
            <a:r>
              <a:rPr lang="en-US" sz="2000" dirty="0"/>
              <a:t>but He. To Him be </a:t>
            </a:r>
            <a:r>
              <a:rPr lang="en-US" sz="2000" dirty="0" smtClean="0"/>
              <a:t>praise and gratitude, </a:t>
            </a:r>
            <a:r>
              <a:rPr lang="en-US" sz="2000" dirty="0"/>
              <a:t>at the first and at the last: for Him is the Command, and to Him shall ye (all) be brought </a:t>
            </a:r>
            <a:r>
              <a:rPr lang="en-US" sz="2000" dirty="0" smtClean="0"/>
              <a:t>back. 28:71 </a:t>
            </a:r>
            <a:r>
              <a:rPr lang="en-US" sz="2000" dirty="0"/>
              <a:t>Say: See </a:t>
            </a:r>
            <a:r>
              <a:rPr lang="en-US" sz="2000" dirty="0" smtClean="0"/>
              <a:t>you? </a:t>
            </a:r>
            <a:r>
              <a:rPr lang="en-US" sz="2000" dirty="0"/>
              <a:t>If Allah were to make the night perpetual over you to the Day of Judgment, what </a:t>
            </a:r>
            <a:r>
              <a:rPr lang="en-US" sz="2000" dirty="0" smtClean="0"/>
              <a:t>ILAH </a:t>
            </a:r>
            <a:r>
              <a:rPr lang="en-US" sz="2000" dirty="0"/>
              <a:t>is there other than Allah, who can give you enlightenment? Will ye not then </a:t>
            </a:r>
            <a:r>
              <a:rPr lang="en-US" sz="2000" dirty="0" smtClean="0"/>
              <a:t>hearken? 28:72 </a:t>
            </a:r>
            <a:r>
              <a:rPr lang="en-US" sz="2000" dirty="0"/>
              <a:t>Say: See ye? If Allah were to make the day perpetual over you to the Day of Judgment, what </a:t>
            </a:r>
            <a:r>
              <a:rPr lang="en-US" sz="2000" dirty="0" smtClean="0"/>
              <a:t>ILAH</a:t>
            </a:r>
            <a:r>
              <a:rPr lang="en-US" sz="2000" dirty="0" smtClean="0"/>
              <a:t> </a:t>
            </a:r>
            <a:r>
              <a:rPr lang="en-US" sz="2000" dirty="0"/>
              <a:t>is there other than Allah, who can give you a night in which ye can rest? Will ye not then see?</a:t>
            </a:r>
            <a:endParaRPr lang="en-US" sz="2000" dirty="0" smtClean="0"/>
          </a:p>
          <a:p>
            <a:pPr marL="0" indent="0">
              <a:buNone/>
            </a:pPr>
            <a:endParaRPr lang="en-US" sz="2000" dirty="0" smtClean="0"/>
          </a:p>
          <a:p>
            <a:pPr marL="0" indent="0">
              <a:buNone/>
            </a:pPr>
            <a:endParaRPr lang="en-US" sz="2000" dirty="0"/>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0" y="304800"/>
            <a:ext cx="5524500"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0" y="12954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38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09750" y="22098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EA72AE70-CB21-45BE-9D1A-A1C6AC9E8493}"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26</a:t>
            </a:fld>
            <a:endParaRPr lang="en-US"/>
          </a:p>
        </p:txBody>
      </p:sp>
    </p:spTree>
    <p:extLst>
      <p:ext uri="{BB962C8B-B14F-4D97-AF65-F5344CB8AC3E}">
        <p14:creationId xmlns:p14="http://schemas.microsoft.com/office/powerpoint/2010/main" val="36869418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r>
              <a:rPr lang="en-US" dirty="0" smtClean="0"/>
              <a:t>34:22 </a:t>
            </a:r>
            <a:r>
              <a:rPr lang="en-US" dirty="0"/>
              <a:t>Say: "Call upon other (gods) whom ye fancy, besides Allah. They have no power,- not the weight of an atom,- in the heavens or on earth: No (sort of) share have they therein, nor is any of them a helper to </a:t>
            </a:r>
            <a:r>
              <a:rPr lang="en-US" dirty="0" smtClean="0"/>
              <a:t>Allah. 34:23 </a:t>
            </a:r>
            <a:r>
              <a:rPr lang="en-US" dirty="0"/>
              <a:t>"No intercession can avail in His Presence, except for those for whom He has granted permission. So far (is this the case) that, when terror is removed from their hearts (at the Day of Judgment, then) will they say, 'what is it that your Lord commanded?' they will say, 'That which is true and just; and He is the Most High Most Great'."</a:t>
            </a:r>
            <a:endParaRPr lang="en-US" dirty="0" smtClean="0"/>
          </a:p>
          <a:p>
            <a:pPr marL="0" indent="0">
              <a:buNone/>
            </a:pPr>
            <a:endParaRPr lang="en-US" dirty="0"/>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0" y="304800"/>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4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0" y="1826748"/>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1EAF2675-5265-407F-9FC8-9FC6FCACFB6C}"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27</a:t>
            </a:fld>
            <a:endParaRPr lang="en-US"/>
          </a:p>
        </p:txBody>
      </p:sp>
    </p:spTree>
    <p:extLst>
      <p:ext uri="{BB962C8B-B14F-4D97-AF65-F5344CB8AC3E}">
        <p14:creationId xmlns:p14="http://schemas.microsoft.com/office/powerpoint/2010/main" val="419696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r>
              <a:rPr lang="en-US" dirty="0" smtClean="0"/>
              <a:t>39:5 </a:t>
            </a:r>
            <a:r>
              <a:rPr lang="en-US" dirty="0"/>
              <a:t>He created the heavens and the earth in true (proportions): He makes the Night overlap the Day, and the Day overlap the Night: He has subjected the sun and the moon (to His law): Each one follows a course for a time appointed. Is not He the Exalted in Power - He Who forgives again and again</a:t>
            </a:r>
            <a:r>
              <a:rPr lang="en-US" dirty="0" smtClean="0"/>
              <a:t>?</a:t>
            </a:r>
          </a:p>
          <a:p>
            <a:pPr marL="0" indent="0">
              <a:buNone/>
            </a:pPr>
            <a:r>
              <a:rPr lang="en-US" dirty="0"/>
              <a:t>39:6 He created you (all) from a single person: then created, of like nature, his mate; and he sent down for you eight head of cattle in pairs: He makes you, in the wombs of your mothers, in stages, one after another, in three veils of darkness. such is Allah, your Lord and Cherisher: to Him belongs (all) dominion. There is no god but He: then how are ye turned away (from your true Centre)?</a:t>
            </a:r>
          </a:p>
        </p:txBody>
      </p:sp>
      <p:pic>
        <p:nvPicPr>
          <p:cNvPr id="184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0" y="228600"/>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84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0" y="1600200"/>
            <a:ext cx="5524500" cy="2028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A19B6C1D-FFD0-4711-9752-9F95FA01E2CF}"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28</a:t>
            </a:fld>
            <a:endParaRPr lang="en-US"/>
          </a:p>
        </p:txBody>
      </p:sp>
    </p:spTree>
    <p:extLst>
      <p:ext uri="{BB962C8B-B14F-4D97-AF65-F5344CB8AC3E}">
        <p14:creationId xmlns:p14="http://schemas.microsoft.com/office/powerpoint/2010/main" val="14673532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533400" y="1600200"/>
            <a:ext cx="8229600" cy="4525963"/>
          </a:xfrm>
        </p:spPr>
        <p:txBody>
          <a:bodyPr>
            <a:normAutofit fontScale="625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27:60 </a:t>
            </a:r>
            <a:r>
              <a:rPr lang="en-US" dirty="0"/>
              <a:t>Or, Who has created the heavens and the earth, and Who sends you down rain from the sky? Yea, with it We cause to grow well-planted orchards full of beauty of delight: it is not in your power to cause the growth of the trees in them. (Can there be another) </a:t>
            </a:r>
            <a:r>
              <a:rPr lang="en-US" dirty="0" smtClean="0"/>
              <a:t>ILAH</a:t>
            </a:r>
            <a:r>
              <a:rPr lang="en-US" dirty="0" smtClean="0"/>
              <a:t> </a:t>
            </a:r>
            <a:r>
              <a:rPr lang="en-US" dirty="0"/>
              <a:t>besides Allah. Nay, they are a people who swerve from justice</a:t>
            </a:r>
            <a:r>
              <a:rPr lang="en-US" dirty="0" smtClean="0"/>
              <a:t>. </a:t>
            </a:r>
          </a:p>
          <a:p>
            <a:pPr marL="0" indent="0">
              <a:buNone/>
            </a:pPr>
            <a:r>
              <a:rPr lang="en-US" dirty="0" smtClean="0"/>
              <a:t>27:61 </a:t>
            </a:r>
            <a:r>
              <a:rPr lang="en-US" dirty="0"/>
              <a:t>Or, Who has made the earth firm to live in; made rivers in its midst; set thereon mountains immovable; and made a separating bar between the two bodies of flowing water? (can there be another) god besides Allah. Nay, most of them know not.</a:t>
            </a:r>
            <a:endParaRPr lang="en-US" dirty="0" smtClean="0"/>
          </a:p>
          <a:p>
            <a:pPr marL="0" indent="0">
              <a:buNone/>
            </a:pPr>
            <a:endParaRPr lang="en-US" dirty="0"/>
          </a:p>
        </p:txBody>
      </p:sp>
      <p:pic>
        <p:nvPicPr>
          <p:cNvPr id="194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304800"/>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945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0" y="1885950"/>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790D849C-FEB4-4784-8072-FE4B6EF83C19}"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29</a:t>
            </a:fld>
            <a:endParaRPr lang="en-US"/>
          </a:p>
        </p:txBody>
      </p:sp>
    </p:spTree>
    <p:extLst>
      <p:ext uri="{BB962C8B-B14F-4D97-AF65-F5344CB8AC3E}">
        <p14:creationId xmlns:p14="http://schemas.microsoft.com/office/powerpoint/2010/main" val="1425431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Take Four</a:t>
            </a:r>
            <a:endParaRPr lang="en-US" dirty="0"/>
          </a:p>
        </p:txBody>
      </p:sp>
      <p:sp>
        <p:nvSpPr>
          <p:cNvPr id="3" name="Content Placeholder 2"/>
          <p:cNvSpPr>
            <a:spLocks noGrp="1"/>
          </p:cNvSpPr>
          <p:nvPr>
            <p:ph idx="1"/>
          </p:nvPr>
        </p:nvSpPr>
        <p:spPr/>
        <p:txBody>
          <a:bodyPr>
            <a:normAutofit/>
          </a:bodyPr>
          <a:lstStyle/>
          <a:p>
            <a:pPr marL="0" indent="0">
              <a:buNone/>
            </a:pPr>
            <a:r>
              <a:rPr lang="en-US" dirty="0"/>
              <a:t>H</a:t>
            </a:r>
            <a:r>
              <a:rPr lang="en-US" dirty="0" smtClean="0"/>
              <a:t>ow the verb came to mean the </a:t>
            </a:r>
            <a:r>
              <a:rPr lang="en-US" b="1" dirty="0" smtClean="0"/>
              <a:t>act of worship </a:t>
            </a:r>
            <a:r>
              <a:rPr lang="en-US" dirty="0" smtClean="0"/>
              <a:t>and the noun to denote the </a:t>
            </a:r>
            <a:r>
              <a:rPr lang="en-US" b="1" dirty="0" smtClean="0"/>
              <a:t>object of worship</a:t>
            </a:r>
          </a:p>
          <a:p>
            <a:pPr marL="0" indent="0">
              <a:buNone/>
            </a:pPr>
            <a:endParaRPr lang="en-US" b="1" dirty="0" smtClean="0"/>
          </a:p>
          <a:p>
            <a:pPr marL="0" indent="0" algn="ctr">
              <a:buNone/>
            </a:pPr>
            <a:r>
              <a:rPr lang="en-US" b="1" dirty="0" smtClean="0"/>
              <a:t>Four Things to Consider</a:t>
            </a:r>
          </a:p>
        </p:txBody>
      </p:sp>
      <p:sp>
        <p:nvSpPr>
          <p:cNvPr id="4" name="Date Placeholder 3"/>
          <p:cNvSpPr>
            <a:spLocks noGrp="1"/>
          </p:cNvSpPr>
          <p:nvPr>
            <p:ph type="dt" sz="half" idx="10"/>
          </p:nvPr>
        </p:nvSpPr>
        <p:spPr/>
        <p:txBody>
          <a:bodyPr/>
          <a:lstStyle/>
          <a:p>
            <a:fld id="{9AFB9A09-B1A8-473A-A7A0-515985EB81F5}"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3</a:t>
            </a:fld>
            <a:endParaRPr lang="en-US"/>
          </a:p>
        </p:txBody>
      </p:sp>
    </p:spTree>
    <p:extLst>
      <p:ext uri="{BB962C8B-B14F-4D97-AF65-F5344CB8AC3E}">
        <p14:creationId xmlns:p14="http://schemas.microsoft.com/office/powerpoint/2010/main" val="17483447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endParaRPr lang="en-US" dirty="0" smtClean="0"/>
          </a:p>
          <a:p>
            <a:endParaRPr lang="en-US" dirty="0"/>
          </a:p>
          <a:p>
            <a:r>
              <a:rPr lang="en-US" dirty="0" smtClean="0"/>
              <a:t>27:62 </a:t>
            </a:r>
            <a:r>
              <a:rPr lang="en-US" dirty="0"/>
              <a:t>Or, Who listens to the (soul) distressed when it calls on Him, and Who relieves its suffering, and makes you (mankind) inheritors of the earth? (Can there be another) </a:t>
            </a:r>
            <a:r>
              <a:rPr lang="en-US" dirty="0" smtClean="0"/>
              <a:t>ILAH </a:t>
            </a:r>
            <a:r>
              <a:rPr lang="en-US" dirty="0"/>
              <a:t>besides Allah. Little it is that ye heed</a:t>
            </a:r>
            <a:r>
              <a:rPr lang="en-US" dirty="0" smtClean="0"/>
              <a:t>!</a:t>
            </a:r>
          </a:p>
          <a:p>
            <a:r>
              <a:rPr lang="en-US" dirty="0"/>
              <a:t>27:63 Or, Who guides you through the depths of darkness on land and sea, and Who sends the winds as heralds of glad tidings, going before His Mercy? (Can there be another) </a:t>
            </a:r>
            <a:r>
              <a:rPr lang="en-US" dirty="0" smtClean="0"/>
              <a:t>ILAH </a:t>
            </a:r>
            <a:r>
              <a:rPr lang="en-US" dirty="0"/>
              <a:t>besides Allah.- High is Allah above what they associate with Him!</a:t>
            </a:r>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0" y="3048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48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14439" y="1438275"/>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23639828-04F8-40CF-A850-9B9577D72DB7}"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30</a:t>
            </a:fld>
            <a:endParaRPr lang="en-US"/>
          </a:p>
        </p:txBody>
      </p:sp>
    </p:spTree>
    <p:extLst>
      <p:ext uri="{BB962C8B-B14F-4D97-AF65-F5344CB8AC3E}">
        <p14:creationId xmlns:p14="http://schemas.microsoft.com/office/powerpoint/2010/main" val="7350612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r>
              <a:rPr lang="en-US" dirty="0" smtClean="0"/>
              <a:t>27:64 Or, Who originates creation, then repeats it, and who gives you sustenance from heaven and earth? (Can there be another) </a:t>
            </a:r>
            <a:r>
              <a:rPr lang="en-US" dirty="0" smtClean="0"/>
              <a:t>ILAH </a:t>
            </a:r>
            <a:r>
              <a:rPr lang="en-US" dirty="0" smtClean="0"/>
              <a:t>besides Allah. Say, "Bring forth your argument, if ye are telling the truth!"</a:t>
            </a:r>
            <a:endParaRPr lang="en-US" dirty="0"/>
          </a:p>
        </p:txBody>
      </p:sp>
      <p:pic>
        <p:nvPicPr>
          <p:cNvPr id="215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0" y="3048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3852044C-CB90-429D-8F6E-2ABFCF4D7272}"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31</a:t>
            </a:fld>
            <a:endParaRPr lang="en-US"/>
          </a:p>
        </p:txBody>
      </p:sp>
    </p:spTree>
    <p:extLst>
      <p:ext uri="{BB962C8B-B14F-4D97-AF65-F5344CB8AC3E}">
        <p14:creationId xmlns:p14="http://schemas.microsoft.com/office/powerpoint/2010/main" val="1427885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pPr marL="0" indent="0">
              <a:buNone/>
            </a:pPr>
            <a:r>
              <a:rPr lang="en-US" dirty="0" smtClean="0"/>
              <a:t>25:2 </a:t>
            </a:r>
            <a:r>
              <a:rPr lang="en-US" dirty="0"/>
              <a:t>He to whom belongs the dominion of the heavens and the earth: no son has He begotten, nor has He a partner in His dominion: it is He who created all things, and ordered them in due proportions</a:t>
            </a:r>
            <a:r>
              <a:rPr lang="en-US" dirty="0" smtClean="0"/>
              <a:t>.</a:t>
            </a:r>
          </a:p>
          <a:p>
            <a:pPr marL="0" indent="0">
              <a:buNone/>
            </a:pPr>
            <a:endParaRPr lang="en-US" dirty="0" smtClean="0"/>
          </a:p>
          <a:p>
            <a:pPr marL="0" indent="0">
              <a:buNone/>
            </a:pPr>
            <a:r>
              <a:rPr lang="en-US" dirty="0" smtClean="0"/>
              <a:t>25:3 </a:t>
            </a:r>
            <a:r>
              <a:rPr lang="en-US" dirty="0"/>
              <a:t>Yet have they taken, besides him, </a:t>
            </a:r>
            <a:r>
              <a:rPr lang="en-US" dirty="0" smtClean="0"/>
              <a:t>ILAHs </a:t>
            </a:r>
            <a:r>
              <a:rPr lang="en-US" dirty="0"/>
              <a:t>that can create nothing but are themselves created; that have no control of hurt or good to themselves; nor can they control death nor life nor resurrection</a:t>
            </a:r>
            <a:r>
              <a:rPr lang="en-US" dirty="0" smtClean="0"/>
              <a:t>.</a:t>
            </a:r>
          </a:p>
        </p:txBody>
      </p:sp>
      <p:pic>
        <p:nvPicPr>
          <p:cNvPr id="225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3810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53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0468" y="1371600"/>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0FD609EB-69CC-4995-8BFB-12DC5A8EFD63}"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32</a:t>
            </a:fld>
            <a:endParaRPr lang="en-US"/>
          </a:p>
        </p:txBody>
      </p:sp>
    </p:spTree>
    <p:extLst>
      <p:ext uri="{BB962C8B-B14F-4D97-AF65-F5344CB8AC3E}">
        <p14:creationId xmlns:p14="http://schemas.microsoft.com/office/powerpoint/2010/main" val="234247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006.101  To Him is due the primal origin of the heavens and the earth: How can He have a son when He hath no consort? He created all things, and He hath full knowledge of all things.</a:t>
            </a:r>
          </a:p>
          <a:p>
            <a:pPr marL="0" indent="0">
              <a:buNone/>
            </a:pPr>
            <a:r>
              <a:rPr lang="en-US" dirty="0" smtClean="0"/>
              <a:t>6:102 </a:t>
            </a:r>
            <a:r>
              <a:rPr lang="en-US" dirty="0"/>
              <a:t>That is Allah, your Lord! there is no god but He, the Creator of all things: then worship ye Him: and He hath power to dispose of all affairs.</a:t>
            </a:r>
            <a:endParaRPr lang="en-US" dirty="0" smtClean="0"/>
          </a:p>
          <a:p>
            <a:pPr marL="0" indent="0">
              <a:buNone/>
            </a:pPr>
            <a:endParaRPr lang="en-US" dirty="0"/>
          </a:p>
          <a:p>
            <a:pPr marL="0" indent="0">
              <a:buNone/>
            </a:pPr>
            <a:endParaRPr lang="en-US" dirty="0"/>
          </a:p>
        </p:txBody>
      </p:sp>
      <p:pic>
        <p:nvPicPr>
          <p:cNvPr id="235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7335" y="188595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55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7335" y="304800"/>
            <a:ext cx="5524500" cy="1581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32FB6A86-9C2B-428C-8187-BEB030F849AA}"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33</a:t>
            </a:fld>
            <a:endParaRPr lang="en-US"/>
          </a:p>
        </p:txBody>
      </p:sp>
    </p:spTree>
    <p:extLst>
      <p:ext uri="{BB962C8B-B14F-4D97-AF65-F5344CB8AC3E}">
        <p14:creationId xmlns:p14="http://schemas.microsoft.com/office/powerpoint/2010/main" val="21427872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pPr marL="0" indent="0">
              <a:buNone/>
            </a:pPr>
            <a:endParaRPr lang="en-US" dirty="0" smtClean="0"/>
          </a:p>
          <a:p>
            <a:pPr marL="0" indent="0">
              <a:buNone/>
            </a:pPr>
            <a:endParaRPr lang="en-US" dirty="0" smtClean="0"/>
          </a:p>
          <a:p>
            <a:pPr marL="0" indent="0">
              <a:buNone/>
            </a:pPr>
            <a:r>
              <a:rPr lang="en-US" dirty="0"/>
              <a:t>2:165 Yet there are men who take (for worship) others besides Allah, as equal (with Allah.: They love them as they should love Allah. But those of Faith are overflowing in their love for Allah. If only the unrighteous could see, behold, they would see the penalty: that to Allah belongs all power, and Allah will strongly enforce the penalty</a:t>
            </a:r>
            <a:r>
              <a:rPr lang="en-US" dirty="0" smtClean="0"/>
              <a:t>.</a:t>
            </a:r>
          </a:p>
        </p:txBody>
      </p:sp>
      <p:pic>
        <p:nvPicPr>
          <p:cNvPr id="2457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4590" y="304800"/>
            <a:ext cx="4819650" cy="1362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BB473D6D-F9FD-497D-BBAA-525975D08DEE}"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34</a:t>
            </a:fld>
            <a:endParaRPr lang="en-US"/>
          </a:p>
        </p:txBody>
      </p:sp>
    </p:spTree>
    <p:extLst>
      <p:ext uri="{BB962C8B-B14F-4D97-AF65-F5344CB8AC3E}">
        <p14:creationId xmlns:p14="http://schemas.microsoft.com/office/powerpoint/2010/main" val="2535884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endParaRPr lang="en-US" dirty="0" smtClean="0"/>
          </a:p>
          <a:p>
            <a:endParaRPr lang="en-US" dirty="0"/>
          </a:p>
          <a:p>
            <a:endParaRPr lang="en-US" dirty="0" smtClean="0"/>
          </a:p>
          <a:p>
            <a:endParaRPr lang="en-US" dirty="0" smtClean="0"/>
          </a:p>
          <a:p>
            <a:pPr marL="0" indent="0">
              <a:buNone/>
            </a:pPr>
            <a:endParaRPr lang="en-US" dirty="0" smtClean="0"/>
          </a:p>
          <a:p>
            <a:pPr marL="0" indent="0">
              <a:buNone/>
            </a:pPr>
            <a:endParaRPr lang="en-US" dirty="0"/>
          </a:p>
          <a:p>
            <a:pPr marL="0" indent="0">
              <a:buNone/>
            </a:pPr>
            <a:r>
              <a:rPr lang="en-US" dirty="0" smtClean="0"/>
              <a:t>46:4 </a:t>
            </a:r>
            <a:r>
              <a:rPr lang="en-US" dirty="0"/>
              <a:t>Say: "Do ye see what it is ye invoke besides Allah. Show me what it is they have created on earth, or have they a share in the heavens bring me a book (revealed) before this, or any remnant of knowledge (ye may have), if ye are telling the truth</a:t>
            </a:r>
            <a:r>
              <a:rPr lang="en-US" dirty="0" smtClean="0"/>
              <a:t>!</a:t>
            </a:r>
          </a:p>
          <a:p>
            <a:pPr marL="0" indent="0">
              <a:buNone/>
            </a:pPr>
            <a:r>
              <a:rPr lang="en-US" dirty="0"/>
              <a:t>46:5 And who is more astray than one who invokes besides Allah, such as will not answer him to the Day of Judgment, and who (in fact) are unconscious of their call (to them)?</a:t>
            </a:r>
            <a:endParaRPr lang="en-US" dirty="0" smtClean="0"/>
          </a:p>
          <a:p>
            <a:pPr marL="0" indent="0">
              <a:buNone/>
            </a:pPr>
            <a:endParaRPr lang="en-US" dirty="0"/>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0" y="381000"/>
            <a:ext cx="5524500" cy="175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60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9750" y="21336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AD01F418-2ED9-4F49-AF6B-EF9943435BD3}"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35</a:t>
            </a:fld>
            <a:endParaRPr lang="en-US"/>
          </a:p>
        </p:txBody>
      </p:sp>
    </p:spTree>
    <p:extLst>
      <p:ext uri="{BB962C8B-B14F-4D97-AF65-F5344CB8AC3E}">
        <p14:creationId xmlns:p14="http://schemas.microsoft.com/office/powerpoint/2010/main" val="4207050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21:22 </a:t>
            </a:r>
            <a:r>
              <a:rPr lang="en-US" dirty="0"/>
              <a:t>If there were, in the heavens and the earth, other gods besides Allah, there would have been confusion in both! but glory to Allah, the Lord of the Throne: (High is He) above what they attribute to Him</a:t>
            </a:r>
            <a:r>
              <a:rPr lang="en-US" dirty="0" smtClean="0"/>
              <a:t>!</a:t>
            </a:r>
          </a:p>
          <a:p>
            <a:pPr marL="0" indent="0">
              <a:buNone/>
            </a:pPr>
            <a:r>
              <a:rPr lang="en-US" dirty="0"/>
              <a:t>21:23 He cannot be questioned for His acts, but they will be questioned (for theirs).</a:t>
            </a:r>
            <a:endParaRPr lang="en-US" dirty="0" smtClean="0"/>
          </a:p>
          <a:p>
            <a:pPr marL="0" indent="0">
              <a:buNone/>
            </a:pPr>
            <a:endParaRPr lang="en-US" dirty="0"/>
          </a:p>
          <a:p>
            <a:pPr marL="0" indent="0">
              <a:buNone/>
            </a:pPr>
            <a:endParaRPr lang="en-US" dirty="0" smtClean="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p:txBody>
      </p:sp>
      <p:pic>
        <p:nvPicPr>
          <p:cNvPr id="266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3810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6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81089" y="1514475"/>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0D88798A-63A6-4BDC-A3C3-10CA5038F6FE}"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36</a:t>
            </a:fld>
            <a:endParaRPr lang="en-US"/>
          </a:p>
        </p:txBody>
      </p:sp>
    </p:spTree>
    <p:extLst>
      <p:ext uri="{BB962C8B-B14F-4D97-AF65-F5344CB8AC3E}">
        <p14:creationId xmlns:p14="http://schemas.microsoft.com/office/powerpoint/2010/main" val="25493511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23:91 No son did Allah beget, nor is there any god along with Him: (if there were many gods), behold, each god would have taken away what he had created, and some would have lorded it over others! Glory to Allah. (He is free) from the (sort of) things they attribute to Him!</a:t>
            </a:r>
          </a:p>
          <a:p>
            <a:pPr marL="0" indent="0">
              <a:buNone/>
            </a:pPr>
            <a:endParaRPr lang="en-US" dirty="0"/>
          </a:p>
        </p:txBody>
      </p:sp>
      <p:pic>
        <p:nvPicPr>
          <p:cNvPr id="276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6773" y="762000"/>
            <a:ext cx="5522913" cy="1127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10"/>
          </p:nvPr>
        </p:nvSpPr>
        <p:spPr/>
        <p:txBody>
          <a:bodyPr/>
          <a:lstStyle/>
          <a:p>
            <a:fld id="{26A16C1D-1EA4-413D-A285-5394C034840D}"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37</a:t>
            </a:fld>
            <a:endParaRPr lang="en-US"/>
          </a:p>
        </p:txBody>
      </p:sp>
    </p:spTree>
    <p:extLst>
      <p:ext uri="{BB962C8B-B14F-4D97-AF65-F5344CB8AC3E}">
        <p14:creationId xmlns:p14="http://schemas.microsoft.com/office/powerpoint/2010/main" val="493344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endParaRPr lang="en-US" dirty="0" smtClean="0"/>
          </a:p>
          <a:p>
            <a:pPr marL="0" indent="0">
              <a:buNone/>
            </a:pPr>
            <a:endParaRPr lang="en-US" dirty="0" smtClean="0"/>
          </a:p>
          <a:p>
            <a:pPr marL="0" indent="0">
              <a:buNone/>
            </a:pPr>
            <a:r>
              <a:rPr lang="en-US" dirty="0" smtClean="0"/>
              <a:t>17:42 </a:t>
            </a:r>
            <a:r>
              <a:rPr lang="en-US" dirty="0"/>
              <a:t>Say: If there had been (other) gods with Him, as they say,- behold, they would certainly have sought out a way to the Lord of the Throne</a:t>
            </a:r>
            <a:r>
              <a:rPr lang="en-US" dirty="0" smtClean="0"/>
              <a:t>!</a:t>
            </a:r>
          </a:p>
          <a:p>
            <a:pPr marL="0" indent="0">
              <a:buNone/>
            </a:pPr>
            <a:r>
              <a:rPr lang="en-US" dirty="0"/>
              <a:t>17:43 Glory to Him! He is high above all that they say!- Exalted and Great (beyond measure)!</a:t>
            </a:r>
          </a:p>
        </p:txBody>
      </p:sp>
      <p:pic>
        <p:nvPicPr>
          <p:cNvPr id="286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9750" y="3048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6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682" y="1421863"/>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B04A0B22-DA45-4F08-B6E3-443251627311}"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38</a:t>
            </a:fld>
            <a:endParaRPr lang="en-US"/>
          </a:p>
        </p:txBody>
      </p:sp>
    </p:spTree>
    <p:extLst>
      <p:ext uri="{BB962C8B-B14F-4D97-AF65-F5344CB8AC3E}">
        <p14:creationId xmlns:p14="http://schemas.microsoft.com/office/powerpoint/2010/main" val="4065825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smtClean="0"/>
          </a:p>
          <a:p>
            <a:pPr marL="0" indent="0">
              <a:buNone/>
            </a:pPr>
            <a:r>
              <a:rPr lang="en-US" dirty="0" smtClean="0"/>
              <a:t>Say </a:t>
            </a:r>
            <a:r>
              <a:rPr lang="en-US" dirty="0"/>
              <a:t>(O Prophet): O God! You are the Lord of all the Domains; It is You who grant kingdom to </a:t>
            </a:r>
            <a:r>
              <a:rPr lang="en-US" dirty="0" smtClean="0"/>
              <a:t>whom you </a:t>
            </a:r>
            <a:r>
              <a:rPr lang="en-US" dirty="0"/>
              <a:t>please; and take it away from whomsoever You will; It is You who confer honor on </a:t>
            </a:r>
            <a:r>
              <a:rPr lang="en-US" dirty="0" smtClean="0"/>
              <a:t>whomsoever You </a:t>
            </a:r>
            <a:r>
              <a:rPr lang="en-US" dirty="0"/>
              <a:t>please, and take it away from whomsoever You will. (Quran 3:26)</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2650" y="304800"/>
            <a:ext cx="4838700" cy="1409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7D9FF45E-5225-4771-AFB3-3A2FFE8D2941}"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39</a:t>
            </a:fld>
            <a:endParaRPr lang="en-US"/>
          </a:p>
        </p:txBody>
      </p:sp>
    </p:spTree>
    <p:extLst>
      <p:ext uri="{BB962C8B-B14F-4D97-AF65-F5344CB8AC3E}">
        <p14:creationId xmlns:p14="http://schemas.microsoft.com/office/powerpoint/2010/main" val="998973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Considerations</a:t>
            </a:r>
            <a:endParaRPr lang="en-US" dirty="0"/>
          </a:p>
        </p:txBody>
      </p:sp>
      <p:sp>
        <p:nvSpPr>
          <p:cNvPr id="3" name="Content Placeholder 2"/>
          <p:cNvSpPr>
            <a:spLocks noGrp="1"/>
          </p:cNvSpPr>
          <p:nvPr>
            <p:ph idx="1"/>
          </p:nvPr>
        </p:nvSpPr>
        <p:spPr/>
        <p:txBody>
          <a:bodyPr/>
          <a:lstStyle/>
          <a:p>
            <a:pPr marL="514350" indent="-514350">
              <a:buAutoNum type="arabicParenR"/>
            </a:pPr>
            <a:r>
              <a:rPr lang="en-US" dirty="0" smtClean="0"/>
              <a:t>State of being in distress, danger or need triggers adoration and submission</a:t>
            </a:r>
          </a:p>
          <a:p>
            <a:pPr marL="0" indent="0">
              <a:buNone/>
            </a:pPr>
            <a:r>
              <a:rPr lang="en-US" dirty="0" smtClean="0"/>
              <a:t/>
            </a:r>
            <a:br>
              <a:rPr lang="en-US" dirty="0" smtClean="0"/>
            </a:br>
            <a:r>
              <a:rPr lang="en-US" dirty="0" smtClean="0"/>
              <a:t>Belief that someone is in a position to remove his distress, to fulfill his needs, to give him shelter and protect him in time of danger, and soothe his troubled heart.</a:t>
            </a:r>
          </a:p>
          <a:p>
            <a:pPr marL="0" indent="0">
              <a:buNone/>
            </a:pPr>
            <a:endParaRPr lang="en-US" dirty="0"/>
          </a:p>
        </p:txBody>
      </p:sp>
      <p:sp>
        <p:nvSpPr>
          <p:cNvPr id="4" name="Date Placeholder 3"/>
          <p:cNvSpPr>
            <a:spLocks noGrp="1"/>
          </p:cNvSpPr>
          <p:nvPr>
            <p:ph type="dt" sz="half" idx="10"/>
          </p:nvPr>
        </p:nvSpPr>
        <p:spPr/>
        <p:txBody>
          <a:bodyPr/>
          <a:lstStyle/>
          <a:p>
            <a:fld id="{C666EAD3-3443-4495-B9DB-FE049468BD54}"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4</a:t>
            </a:fld>
            <a:endParaRPr lang="en-US"/>
          </a:p>
        </p:txBody>
      </p:sp>
    </p:spTree>
    <p:extLst>
      <p:ext uri="{BB962C8B-B14F-4D97-AF65-F5344CB8AC3E}">
        <p14:creationId xmlns:p14="http://schemas.microsoft.com/office/powerpoint/2010/main" val="20333484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pPr marL="0" indent="0">
              <a:buNone/>
            </a:pPr>
            <a:endParaRPr lang="en-US" dirty="0" smtClean="0"/>
          </a:p>
          <a:p>
            <a:pPr marL="0" indent="0">
              <a:buNone/>
            </a:pPr>
            <a:endParaRPr lang="en-US" dirty="0"/>
          </a:p>
          <a:p>
            <a:pPr marL="0" indent="0">
              <a:buNone/>
            </a:pPr>
            <a:r>
              <a:rPr lang="en-US" dirty="0" smtClean="0"/>
              <a:t>23:116 </a:t>
            </a:r>
            <a:r>
              <a:rPr lang="en-US" dirty="0"/>
              <a:t>Therefore exalted be Allah, the King, the Reality: there is no god but He, the Lord of the Throne of </a:t>
            </a:r>
            <a:r>
              <a:rPr lang="en-US" dirty="0" smtClean="0"/>
              <a:t>Honor!</a:t>
            </a:r>
          </a:p>
          <a:p>
            <a:pPr marL="0" indent="0">
              <a:buNone/>
            </a:pPr>
            <a:endParaRPr lang="en-US" dirty="0" smtClean="0"/>
          </a:p>
          <a:p>
            <a:pPr marL="0" indent="0">
              <a:buNone/>
            </a:pPr>
            <a:r>
              <a:rPr lang="en-US" dirty="0" smtClean="0"/>
              <a:t>114:1-3 Say : </a:t>
            </a:r>
            <a:r>
              <a:rPr lang="en-US" dirty="0"/>
              <a:t>I seek refuge with Him who is Rabb of all mankind, the Sovereign of all </a:t>
            </a:r>
            <a:r>
              <a:rPr lang="en-US" dirty="0" smtClean="0"/>
              <a:t>mankind, and </a:t>
            </a:r>
            <a:r>
              <a:rPr lang="en-US" dirty="0"/>
              <a:t>the </a:t>
            </a:r>
            <a:r>
              <a:rPr lang="en-US" dirty="0" err="1"/>
              <a:t>Ilah</a:t>
            </a:r>
            <a:r>
              <a:rPr lang="en-US" dirty="0"/>
              <a:t> of all mankind. </a:t>
            </a:r>
            <a:endParaRPr lang="en-US" dirty="0" smtClean="0"/>
          </a:p>
          <a:p>
            <a:pPr marL="0" indent="0">
              <a:buNone/>
            </a:pPr>
            <a:endParaRPr lang="en-US" dirty="0" smtClean="0"/>
          </a:p>
          <a:p>
            <a:pPr marL="0" indent="0">
              <a:buNone/>
            </a:pPr>
            <a:r>
              <a:rPr lang="en-US" dirty="0" smtClean="0"/>
              <a:t>40:16 </a:t>
            </a:r>
            <a:r>
              <a:rPr lang="en-US" dirty="0"/>
              <a:t>The Day when the secrets </a:t>
            </a:r>
            <a:r>
              <a:rPr lang="en-US" dirty="0" smtClean="0"/>
              <a:t>of everyone </a:t>
            </a:r>
            <a:r>
              <a:rPr lang="en-US" dirty="0"/>
              <a:t>of them will be laid bare; when it will become manifest to men that none of their actions is</a:t>
            </a:r>
          </a:p>
          <a:p>
            <a:pPr marL="0" indent="0">
              <a:buNone/>
            </a:pPr>
            <a:r>
              <a:rPr lang="en-US" dirty="0"/>
              <a:t>hidden from God, the call will go out: To whom belongs the Dominion this Day? And the answer </a:t>
            </a:r>
            <a:r>
              <a:rPr lang="en-US" dirty="0" smtClean="0"/>
              <a:t>will invariably </a:t>
            </a:r>
            <a:r>
              <a:rPr lang="en-US" dirty="0"/>
              <a:t>be: To none but Allah alone, Allah Whose power and authority transcend that of all others.</a:t>
            </a:r>
          </a:p>
          <a:p>
            <a:pPr marL="0" indent="0">
              <a:buNone/>
            </a:pPr>
            <a:r>
              <a:rPr lang="en-US" dirty="0"/>
              <a:t>(Quran 40:16)</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3838" y="290945"/>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83838" y="990600"/>
            <a:ext cx="5524500" cy="1133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44F75504-0A6A-405E-B3C5-DF0DE9875997}"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40</a:t>
            </a:fld>
            <a:endParaRPr lang="en-US"/>
          </a:p>
        </p:txBody>
      </p:sp>
    </p:spTree>
    <p:extLst>
      <p:ext uri="{BB962C8B-B14F-4D97-AF65-F5344CB8AC3E}">
        <p14:creationId xmlns:p14="http://schemas.microsoft.com/office/powerpoint/2010/main" val="34798629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Hadith </a:t>
            </a:r>
            <a:r>
              <a:rPr lang="en-US" dirty="0" smtClean="0"/>
              <a:t>by </a:t>
            </a:r>
            <a:r>
              <a:rPr lang="en-US" dirty="0"/>
              <a:t>Imam Ahmed </a:t>
            </a:r>
          </a:p>
        </p:txBody>
      </p:sp>
      <p:sp>
        <p:nvSpPr>
          <p:cNvPr id="3" name="Content Placeholder 2"/>
          <p:cNvSpPr>
            <a:spLocks noGrp="1"/>
          </p:cNvSpPr>
          <p:nvPr>
            <p:ph idx="1"/>
          </p:nvPr>
        </p:nvSpPr>
        <p:spPr/>
        <p:txBody>
          <a:bodyPr>
            <a:normAutofit fontScale="70000" lnSpcReduction="20000"/>
          </a:bodyPr>
          <a:lstStyle/>
          <a:p>
            <a:pPr marL="0" indent="0">
              <a:buNone/>
            </a:pPr>
            <a:r>
              <a:rPr lang="en-US" dirty="0"/>
              <a:t>This verse is excellently explained in a Hadith narrated by Imam Ahmed (R) on the authority </a:t>
            </a:r>
            <a:r>
              <a:rPr lang="en-US" dirty="0" smtClean="0"/>
              <a:t>of </a:t>
            </a:r>
            <a:r>
              <a:rPr lang="en-US" dirty="0" err="1" smtClean="0"/>
              <a:t>Hazrat</a:t>
            </a:r>
            <a:r>
              <a:rPr lang="en-US" dirty="0" smtClean="0"/>
              <a:t> </a:t>
            </a:r>
            <a:r>
              <a:rPr lang="en-US" dirty="0"/>
              <a:t>'Abdullah ibn 'Umar (may Allah </a:t>
            </a:r>
            <a:r>
              <a:rPr lang="en-US" dirty="0" smtClean="0"/>
              <a:t>be pleased </a:t>
            </a:r>
            <a:r>
              <a:rPr lang="en-US" dirty="0"/>
              <a:t>with both) that, on one occasion the Holy </a:t>
            </a:r>
            <a:r>
              <a:rPr lang="en-US" dirty="0" smtClean="0"/>
              <a:t>Prophet (on </a:t>
            </a:r>
            <a:r>
              <a:rPr lang="en-US" dirty="0"/>
              <a:t>whom be peace) stated, in the course of a sermon, that: </a:t>
            </a:r>
            <a:r>
              <a:rPr lang="en-US" b="1" dirty="0"/>
              <a:t>God will take both the heavens and </a:t>
            </a:r>
            <a:r>
              <a:rPr lang="en-US" b="1" dirty="0" smtClean="0"/>
              <a:t>the earth </a:t>
            </a:r>
            <a:r>
              <a:rPr lang="en-US" b="1" dirty="0"/>
              <a:t>in His hand, and will proclaim to all before Him: I am the King; I am the Mighty one: I am </a:t>
            </a:r>
            <a:r>
              <a:rPr lang="en-US" b="1" dirty="0" smtClean="0"/>
              <a:t>the Self-exalted </a:t>
            </a:r>
            <a:r>
              <a:rPr lang="en-US" b="1" dirty="0"/>
              <a:t>one; Where are the people who used to style themselves kings upon the earth, </a:t>
            </a:r>
            <a:r>
              <a:rPr lang="en-US" b="1" dirty="0" smtClean="0"/>
              <a:t>those who </a:t>
            </a:r>
            <a:r>
              <a:rPr lang="en-US" b="1" dirty="0"/>
              <a:t>called themselves mighty, and who were 'their Majesties'?</a:t>
            </a:r>
          </a:p>
          <a:p>
            <a:pPr marL="0" indent="0">
              <a:buNone/>
            </a:pPr>
            <a:endParaRPr lang="en-US" dirty="0" smtClean="0"/>
          </a:p>
          <a:p>
            <a:pPr marL="0" indent="0">
              <a:buNone/>
            </a:pPr>
            <a:r>
              <a:rPr lang="en-US" dirty="0" err="1" smtClean="0"/>
              <a:t>Hazrat</a:t>
            </a:r>
            <a:r>
              <a:rPr lang="en-US" dirty="0" smtClean="0"/>
              <a:t> </a:t>
            </a:r>
            <a:r>
              <a:rPr lang="en-US" dirty="0"/>
              <a:t>Abdullah (with whom Allah be pleased) narrates that while the Holy Prophet (peace be </a:t>
            </a:r>
            <a:r>
              <a:rPr lang="en-US" dirty="0" smtClean="0"/>
              <a:t>upon him</a:t>
            </a:r>
            <a:r>
              <a:rPr lang="en-US" dirty="0"/>
              <a:t>) was repeating these words, his body trembled so much in awe of Allah Almighty that we </a:t>
            </a:r>
            <a:r>
              <a:rPr lang="en-US" dirty="0" smtClean="0"/>
              <a:t>were really </a:t>
            </a:r>
            <a:r>
              <a:rPr lang="en-US" dirty="0"/>
              <a:t>afraid that he might fall from the pulpit.</a:t>
            </a:r>
          </a:p>
        </p:txBody>
      </p:sp>
      <p:sp>
        <p:nvSpPr>
          <p:cNvPr id="4" name="Date Placeholder 3"/>
          <p:cNvSpPr>
            <a:spLocks noGrp="1"/>
          </p:cNvSpPr>
          <p:nvPr>
            <p:ph type="dt" sz="half" idx="10"/>
          </p:nvPr>
        </p:nvSpPr>
        <p:spPr/>
        <p:txBody>
          <a:bodyPr/>
          <a:lstStyle/>
          <a:p>
            <a:fld id="{D8565B30-063D-46D9-B33F-E456A148FE00}"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41</a:t>
            </a:fld>
            <a:endParaRPr lang="en-US"/>
          </a:p>
        </p:txBody>
      </p:sp>
    </p:spTree>
    <p:extLst>
      <p:ext uri="{BB962C8B-B14F-4D97-AF65-F5344CB8AC3E}">
        <p14:creationId xmlns:p14="http://schemas.microsoft.com/office/powerpoint/2010/main" val="40907758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C85C1C57-324C-4B2D-A85A-C3F8B2E2158C}"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42</a:t>
            </a:fld>
            <a:endParaRPr lang="en-US"/>
          </a:p>
        </p:txBody>
      </p:sp>
    </p:spTree>
    <p:extLst>
      <p:ext uri="{BB962C8B-B14F-4D97-AF65-F5344CB8AC3E}">
        <p14:creationId xmlns:p14="http://schemas.microsoft.com/office/powerpoint/2010/main" val="29070551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Considerations</a:t>
            </a:r>
            <a:endParaRPr lang="en-US" dirty="0"/>
          </a:p>
        </p:txBody>
      </p:sp>
      <p:sp>
        <p:nvSpPr>
          <p:cNvPr id="3" name="Content Placeholder 2"/>
          <p:cNvSpPr>
            <a:spLocks noGrp="1"/>
          </p:cNvSpPr>
          <p:nvPr>
            <p:ph idx="1"/>
          </p:nvPr>
        </p:nvSpPr>
        <p:spPr/>
        <p:txBody>
          <a:bodyPr/>
          <a:lstStyle/>
          <a:p>
            <a:pPr marL="0" indent="0">
              <a:buNone/>
            </a:pPr>
            <a:r>
              <a:rPr lang="en-US" dirty="0" smtClean="0"/>
              <a:t>2) Belief that He is superior </a:t>
            </a:r>
            <a:r>
              <a:rPr lang="en-US" dirty="0"/>
              <a:t>in status, power, and strength</a:t>
            </a:r>
          </a:p>
        </p:txBody>
      </p:sp>
      <p:sp>
        <p:nvSpPr>
          <p:cNvPr id="4" name="Date Placeholder 3"/>
          <p:cNvSpPr>
            <a:spLocks noGrp="1"/>
          </p:cNvSpPr>
          <p:nvPr>
            <p:ph type="dt" sz="half" idx="10"/>
          </p:nvPr>
        </p:nvSpPr>
        <p:spPr/>
        <p:txBody>
          <a:bodyPr/>
          <a:lstStyle/>
          <a:p>
            <a:fld id="{BE73A851-4E4D-48D3-BD52-BAB52DF989E4}"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5</a:t>
            </a:fld>
            <a:endParaRPr lang="en-US"/>
          </a:p>
        </p:txBody>
      </p:sp>
    </p:spTree>
    <p:extLst>
      <p:ext uri="{BB962C8B-B14F-4D97-AF65-F5344CB8AC3E}">
        <p14:creationId xmlns:p14="http://schemas.microsoft.com/office/powerpoint/2010/main" val="1674645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Considerations</a:t>
            </a:r>
            <a:endParaRPr lang="en-US" dirty="0"/>
          </a:p>
        </p:txBody>
      </p:sp>
      <p:sp>
        <p:nvSpPr>
          <p:cNvPr id="3" name="Content Placeholder 2"/>
          <p:cNvSpPr>
            <a:spLocks noGrp="1"/>
          </p:cNvSpPr>
          <p:nvPr>
            <p:ph idx="1"/>
          </p:nvPr>
        </p:nvSpPr>
        <p:spPr/>
        <p:txBody>
          <a:bodyPr/>
          <a:lstStyle/>
          <a:p>
            <a:pPr marL="0" indent="0">
              <a:buNone/>
            </a:pPr>
            <a:r>
              <a:rPr lang="en-US" dirty="0" smtClean="0"/>
              <a:t>3) Ordinary solutions do not trigger adoration</a:t>
            </a:r>
          </a:p>
          <a:p>
            <a:pPr marL="0" indent="0">
              <a:buNone/>
            </a:pPr>
            <a:r>
              <a:rPr lang="en-US" dirty="0" smtClean="0"/>
              <a:t>e.g. I am thirsty, and some one gives me water</a:t>
            </a:r>
          </a:p>
          <a:p>
            <a:pPr marL="0" indent="0">
              <a:buNone/>
            </a:pPr>
            <a:r>
              <a:rPr lang="en-US" dirty="0" smtClean="0"/>
              <a:t>I need money, and ACC hands me a check (after I fill out a form</a:t>
            </a:r>
            <a:r>
              <a:rPr lang="en-US" dirty="0" smtClean="0">
                <a:sym typeface="Wingdings" panose="05000000000000000000" pitchFamily="2" charset="2"/>
              </a:rPr>
              <a:t>,</a:t>
            </a:r>
            <a:r>
              <a:rPr lang="en-US" dirty="0">
                <a:sym typeface="Wingdings" panose="05000000000000000000" pitchFamily="2" charset="2"/>
              </a:rPr>
              <a:t> </a:t>
            </a:r>
            <a:r>
              <a:rPr lang="en-US" dirty="0" smtClean="0">
                <a:sym typeface="Wingdings" panose="05000000000000000000" pitchFamily="2" charset="2"/>
              </a:rPr>
              <a:t>I work and employer pays me</a:t>
            </a:r>
          </a:p>
          <a:p>
            <a:pPr marL="0" indent="0">
              <a:buNone/>
            </a:pPr>
            <a:r>
              <a:rPr lang="en-US" dirty="0" smtClean="0">
                <a:sym typeface="Wingdings" panose="05000000000000000000" pitchFamily="2" charset="2"/>
              </a:rPr>
              <a:t>----</a:t>
            </a:r>
          </a:p>
          <a:p>
            <a:pPr marL="0" indent="0">
              <a:buNone/>
            </a:pPr>
            <a:r>
              <a:rPr lang="en-US" dirty="0" smtClean="0"/>
              <a:t>*** Object of worship includes in its meanings the senses of mystery, perplexity, and superiority in status, etc.</a:t>
            </a:r>
            <a:endParaRPr lang="en-US" dirty="0"/>
          </a:p>
        </p:txBody>
      </p:sp>
      <p:sp>
        <p:nvSpPr>
          <p:cNvPr id="4" name="Date Placeholder 3"/>
          <p:cNvSpPr>
            <a:spLocks noGrp="1"/>
          </p:cNvSpPr>
          <p:nvPr>
            <p:ph type="dt" sz="half" idx="10"/>
          </p:nvPr>
        </p:nvSpPr>
        <p:spPr/>
        <p:txBody>
          <a:bodyPr/>
          <a:lstStyle/>
          <a:p>
            <a:fld id="{044585F9-61B4-4162-B30C-D70CA4B8A8D5}"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6</a:t>
            </a:fld>
            <a:endParaRPr lang="en-US"/>
          </a:p>
        </p:txBody>
      </p:sp>
    </p:spTree>
    <p:extLst>
      <p:ext uri="{BB962C8B-B14F-4D97-AF65-F5344CB8AC3E}">
        <p14:creationId xmlns:p14="http://schemas.microsoft.com/office/powerpoint/2010/main" val="2601059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Considerations</a:t>
            </a:r>
            <a:endParaRPr lang="en-US" dirty="0"/>
          </a:p>
        </p:txBody>
      </p:sp>
      <p:sp>
        <p:nvSpPr>
          <p:cNvPr id="3" name="Content Placeholder 2"/>
          <p:cNvSpPr>
            <a:spLocks noGrp="1"/>
          </p:cNvSpPr>
          <p:nvPr>
            <p:ph idx="1"/>
          </p:nvPr>
        </p:nvSpPr>
        <p:spPr/>
        <p:txBody>
          <a:bodyPr/>
          <a:lstStyle/>
          <a:p>
            <a:pPr marL="0" indent="0">
              <a:buNone/>
            </a:pPr>
            <a:r>
              <a:rPr lang="en-US" dirty="0" smtClean="0"/>
              <a:t>4) Lastly, it is only natural that if one believes another to be in a position to fulfill one's needs, to provide shelter and protection, to soothe a disturbed heart and fill it with peace and calm, one turns eagerly to that person as a matter of course.</a:t>
            </a:r>
            <a:endParaRPr lang="en-US" dirty="0"/>
          </a:p>
        </p:txBody>
      </p:sp>
      <p:sp>
        <p:nvSpPr>
          <p:cNvPr id="4" name="Date Placeholder 3"/>
          <p:cNvSpPr>
            <a:spLocks noGrp="1"/>
          </p:cNvSpPr>
          <p:nvPr>
            <p:ph type="dt" sz="half" idx="10"/>
          </p:nvPr>
        </p:nvSpPr>
        <p:spPr/>
        <p:txBody>
          <a:bodyPr/>
          <a:lstStyle/>
          <a:p>
            <a:fld id="{30642E93-85BC-4276-8700-7D8A36F68040}"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7</a:t>
            </a:fld>
            <a:endParaRPr lang="en-US"/>
          </a:p>
        </p:txBody>
      </p:sp>
    </p:spTree>
    <p:extLst>
      <p:ext uri="{BB962C8B-B14F-4D97-AF65-F5344CB8AC3E}">
        <p14:creationId xmlns:p14="http://schemas.microsoft.com/office/powerpoint/2010/main" val="1411780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Considerations</a:t>
            </a:r>
            <a:endParaRPr lang="en-US" dirty="0"/>
          </a:p>
        </p:txBody>
      </p:sp>
      <p:sp>
        <p:nvSpPr>
          <p:cNvPr id="3" name="Content Placeholder 2"/>
          <p:cNvSpPr>
            <a:spLocks noGrp="1"/>
          </p:cNvSpPr>
          <p:nvPr>
            <p:ph idx="1"/>
          </p:nvPr>
        </p:nvSpPr>
        <p:spPr/>
        <p:txBody>
          <a:bodyPr>
            <a:normAutofit/>
          </a:bodyPr>
          <a:lstStyle/>
          <a:p>
            <a:pPr marL="0" indent="0">
              <a:buNone/>
            </a:pPr>
            <a:r>
              <a:rPr lang="en-US" dirty="0"/>
              <a:t>We may therefore safely conclude from the above that the </a:t>
            </a:r>
            <a:r>
              <a:rPr lang="en-US" b="1" dirty="0"/>
              <a:t>connotation of the word </a:t>
            </a:r>
            <a:r>
              <a:rPr lang="en-US" b="1" i="1" dirty="0" err="1"/>
              <a:t>ilah</a:t>
            </a:r>
            <a:r>
              <a:rPr lang="en-US" b="1" i="1" dirty="0"/>
              <a:t> </a:t>
            </a:r>
            <a:r>
              <a:rPr lang="en-US" dirty="0"/>
              <a:t>includes </a:t>
            </a:r>
            <a:r>
              <a:rPr lang="en-US" dirty="0" smtClean="0"/>
              <a:t>the capacities </a:t>
            </a:r>
            <a:r>
              <a:rPr lang="en-US" dirty="0"/>
              <a:t>to fulfill the needs of others, to give them shelter and protection, to relieve their minds </a:t>
            </a:r>
            <a:r>
              <a:rPr lang="en-US" dirty="0" smtClean="0"/>
              <a:t>of distress </a:t>
            </a:r>
            <a:r>
              <a:rPr lang="en-US" dirty="0"/>
              <a:t>and agitation, superiority, and the requisite authority and power to do all these, to </a:t>
            </a:r>
            <a:r>
              <a:rPr lang="en-US" dirty="0" smtClean="0"/>
              <a:t>be mysterious </a:t>
            </a:r>
            <a:r>
              <a:rPr lang="en-US" dirty="0"/>
              <a:t>in some way or hidden from men's eyes, and the turning of men eagerly to him.</a:t>
            </a:r>
          </a:p>
        </p:txBody>
      </p:sp>
      <p:sp>
        <p:nvSpPr>
          <p:cNvPr id="4" name="Date Placeholder 3"/>
          <p:cNvSpPr>
            <a:spLocks noGrp="1"/>
          </p:cNvSpPr>
          <p:nvPr>
            <p:ph type="dt" sz="half" idx="10"/>
          </p:nvPr>
        </p:nvSpPr>
        <p:spPr/>
        <p:txBody>
          <a:bodyPr/>
          <a:lstStyle/>
          <a:p>
            <a:fld id="{2E73EA35-F5DB-4BC6-A826-38AC5754F1EA}"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8</a:t>
            </a:fld>
            <a:endParaRPr lang="en-US"/>
          </a:p>
        </p:txBody>
      </p:sp>
    </p:spTree>
    <p:extLst>
      <p:ext uri="{BB962C8B-B14F-4D97-AF65-F5344CB8AC3E}">
        <p14:creationId xmlns:p14="http://schemas.microsoft.com/office/powerpoint/2010/main" val="35289519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Pre-Islamic </a:t>
            </a:r>
            <a:r>
              <a:rPr lang="en-US" b="1" dirty="0" smtClean="0"/>
              <a:t>Concepts of ILAH</a:t>
            </a:r>
            <a:endParaRPr lang="en-US" dirty="0"/>
          </a:p>
        </p:txBody>
      </p:sp>
      <p:sp>
        <p:nvSpPr>
          <p:cNvPr id="3" name="Content Placeholder 2"/>
          <p:cNvSpPr>
            <a:spLocks noGrp="1"/>
          </p:cNvSpPr>
          <p:nvPr>
            <p:ph idx="1"/>
          </p:nvPr>
        </p:nvSpPr>
        <p:spPr>
          <a:xfrm>
            <a:off x="457200" y="1600200"/>
            <a:ext cx="8229600" cy="4953000"/>
          </a:xfrm>
        </p:spPr>
        <p:txBody>
          <a:bodyPr>
            <a:normAutofit lnSpcReduction="10000"/>
          </a:bodyPr>
          <a:lstStyle/>
          <a:p>
            <a:pPr marL="0" indent="0">
              <a:buNone/>
            </a:pPr>
            <a:endParaRPr lang="en-US" dirty="0" smtClean="0"/>
          </a:p>
          <a:p>
            <a:pPr marL="0" indent="0">
              <a:buNone/>
            </a:pPr>
            <a:endParaRPr lang="en-US" sz="2400" dirty="0" smtClean="0"/>
          </a:p>
          <a:p>
            <a:pPr marL="0" indent="0">
              <a:buNone/>
            </a:pPr>
            <a:r>
              <a:rPr lang="en-US" sz="2600" dirty="0" smtClean="0"/>
              <a:t>And they have taken for their </a:t>
            </a:r>
            <a:r>
              <a:rPr lang="en-US" sz="2600" dirty="0" err="1" smtClean="0"/>
              <a:t>ilahs</a:t>
            </a:r>
            <a:r>
              <a:rPr lang="en-US" sz="2600" dirty="0" smtClean="0"/>
              <a:t> others than Allah, that they may according to their reckoning be a </a:t>
            </a:r>
            <a:r>
              <a:rPr lang="en-US" sz="2600" b="1" dirty="0" smtClean="0">
                <a:solidFill>
                  <a:srgbClr val="C00000"/>
                </a:solidFill>
              </a:rPr>
              <a:t>source of strength</a:t>
            </a:r>
            <a:r>
              <a:rPr lang="en-US" sz="2600" b="1" dirty="0" smtClean="0"/>
              <a:t> </a:t>
            </a:r>
            <a:r>
              <a:rPr lang="en-US" sz="2600" dirty="0" smtClean="0"/>
              <a:t>to them (or that coming under their protection may confer </a:t>
            </a:r>
            <a:r>
              <a:rPr lang="en-US" sz="2600" b="1" dirty="0" smtClean="0">
                <a:solidFill>
                  <a:srgbClr val="C00000"/>
                </a:solidFill>
              </a:rPr>
              <a:t>security</a:t>
            </a:r>
            <a:r>
              <a:rPr lang="en-US" sz="2600" dirty="0" smtClean="0"/>
              <a:t>). (19:81)</a:t>
            </a:r>
          </a:p>
          <a:p>
            <a:pPr marL="0" indent="0">
              <a:buNone/>
            </a:pPr>
            <a:endParaRPr lang="en-US" dirty="0" smtClean="0"/>
          </a:p>
          <a:p>
            <a:pPr marL="0" indent="0">
              <a:buNone/>
            </a:pPr>
            <a:endParaRPr lang="en-US" sz="2600" dirty="0" smtClean="0"/>
          </a:p>
          <a:p>
            <a:pPr marL="0" indent="0">
              <a:buNone/>
            </a:pPr>
            <a:r>
              <a:rPr lang="en-US" sz="2600" dirty="0" smtClean="0"/>
              <a:t>And they have taken others than Allah as their </a:t>
            </a:r>
            <a:r>
              <a:rPr lang="en-US" sz="2600" dirty="0" err="1" smtClean="0"/>
              <a:t>ilahs</a:t>
            </a:r>
            <a:r>
              <a:rPr lang="en-US" sz="2600" dirty="0" smtClean="0"/>
              <a:t> hoping that they might be </a:t>
            </a:r>
            <a:r>
              <a:rPr lang="en-US" sz="2600" b="1" dirty="0" smtClean="0">
                <a:solidFill>
                  <a:srgbClr val="C00000"/>
                </a:solidFill>
              </a:rPr>
              <a:t>helped</a:t>
            </a:r>
            <a:r>
              <a:rPr lang="en-US" sz="2600" dirty="0" smtClean="0"/>
              <a:t> when needed.</a:t>
            </a:r>
          </a:p>
          <a:p>
            <a:pPr marL="0" indent="0">
              <a:buNone/>
            </a:pPr>
            <a:r>
              <a:rPr lang="en-US" sz="2600" dirty="0" smtClean="0"/>
              <a:t>(36:74)</a:t>
            </a:r>
            <a:endParaRPr lang="en-US" sz="26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6634" y="1782494"/>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0292" y="4375638"/>
            <a:ext cx="552450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Date Placeholder 3"/>
          <p:cNvSpPr>
            <a:spLocks noGrp="1"/>
          </p:cNvSpPr>
          <p:nvPr>
            <p:ph type="dt" sz="half" idx="10"/>
          </p:nvPr>
        </p:nvSpPr>
        <p:spPr/>
        <p:txBody>
          <a:bodyPr/>
          <a:lstStyle/>
          <a:p>
            <a:fld id="{3DEC7311-4DA9-404C-8B2A-FAE22009576C}" type="datetime1">
              <a:rPr lang="en-US" smtClean="0"/>
              <a:t>3/13/2016</a:t>
            </a:fld>
            <a:endParaRPr lang="en-US"/>
          </a:p>
        </p:txBody>
      </p:sp>
      <p:sp>
        <p:nvSpPr>
          <p:cNvPr id="5" name="Footer Placeholder 4"/>
          <p:cNvSpPr>
            <a:spLocks noGrp="1"/>
          </p:cNvSpPr>
          <p:nvPr>
            <p:ph type="ftr" sz="quarter" idx="11"/>
          </p:nvPr>
        </p:nvSpPr>
        <p:spPr/>
        <p:txBody>
          <a:bodyPr/>
          <a:lstStyle/>
          <a:p>
            <a:r>
              <a:rPr lang="en-US" smtClean="0"/>
              <a:t>http://sabr.com</a:t>
            </a:r>
            <a:endParaRPr lang="en-US"/>
          </a:p>
        </p:txBody>
      </p:sp>
      <p:sp>
        <p:nvSpPr>
          <p:cNvPr id="6" name="Slide Number Placeholder 5"/>
          <p:cNvSpPr>
            <a:spLocks noGrp="1"/>
          </p:cNvSpPr>
          <p:nvPr>
            <p:ph type="sldNum" sz="quarter" idx="12"/>
          </p:nvPr>
        </p:nvSpPr>
        <p:spPr/>
        <p:txBody>
          <a:bodyPr/>
          <a:lstStyle/>
          <a:p>
            <a:fld id="{EB91CEB3-CA6D-4B2C-850B-5E99CEF959B2}" type="slidenum">
              <a:rPr lang="en-US" smtClean="0"/>
              <a:t>9</a:t>
            </a:fld>
            <a:endParaRPr lang="en-US"/>
          </a:p>
        </p:txBody>
      </p:sp>
    </p:spTree>
    <p:extLst>
      <p:ext uri="{BB962C8B-B14F-4D97-AF65-F5344CB8AC3E}">
        <p14:creationId xmlns:p14="http://schemas.microsoft.com/office/powerpoint/2010/main" val="2932006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10542</TotalTime>
  <Words>3316</Words>
  <Application>Microsoft Office PowerPoint</Application>
  <PresentationFormat>On-screen Show (4:3)</PresentationFormat>
  <Paragraphs>359</Paragraphs>
  <Slides>42</Slides>
  <Notes>0</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ILAH - Basic Quranic Term</vt:lpstr>
      <vt:lpstr>ILAH</vt:lpstr>
      <vt:lpstr>Take Four</vt:lpstr>
      <vt:lpstr>Four Considerations</vt:lpstr>
      <vt:lpstr>Four Considerations</vt:lpstr>
      <vt:lpstr>Four Considerations</vt:lpstr>
      <vt:lpstr>Four Considerations</vt:lpstr>
      <vt:lpstr>Four Considerations</vt:lpstr>
      <vt:lpstr>Pre-Islamic Concepts of ILAH</vt:lpstr>
      <vt:lpstr>All-time Helper</vt:lpstr>
      <vt:lpstr>Al-Khaliq, Al-Hayy</vt:lpstr>
      <vt:lpstr>Suppositions and Idle guesses</vt:lpstr>
      <vt:lpstr>Three Aspects</vt:lpstr>
      <vt:lpstr>Human ILAHS Exposed</vt:lpstr>
      <vt:lpstr>Creator; None can save or intercede </vt:lpstr>
      <vt:lpstr>PowerPoint Presentation</vt:lpstr>
      <vt:lpstr>PowerPoint Presentation</vt:lpstr>
      <vt:lpstr>People as Rabb</vt:lpstr>
      <vt:lpstr>Obedience to Nafs</vt:lpstr>
      <vt:lpstr>True ILAH does not command Evil</vt:lpstr>
      <vt:lpstr>Sharia of Falsehood</vt:lpstr>
      <vt:lpstr>Essence of Godhead</vt:lpstr>
      <vt:lpstr>The Quranic Approach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Hadith by Imam Ahmed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 Basic Quranic Terms</dc:title>
  <dc:creator>Ishaq</dc:creator>
  <cp:lastModifiedBy>Ishaq</cp:lastModifiedBy>
  <cp:revision>116</cp:revision>
  <dcterms:created xsi:type="dcterms:W3CDTF">2016-03-05T15:18:13Z</dcterms:created>
  <dcterms:modified xsi:type="dcterms:W3CDTF">2016-03-13T23:27:21Z</dcterms:modified>
</cp:coreProperties>
</file>