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4"/>
  </p:notesMasterIdLst>
  <p:sldIdLst>
    <p:sldId id="312" r:id="rId3"/>
    <p:sldId id="313" r:id="rId4"/>
    <p:sldId id="262" r:id="rId5"/>
    <p:sldId id="286" r:id="rId6"/>
    <p:sldId id="263" r:id="rId7"/>
    <p:sldId id="314" r:id="rId8"/>
    <p:sldId id="315" r:id="rId9"/>
    <p:sldId id="316" r:id="rId10"/>
    <p:sldId id="317" r:id="rId11"/>
    <p:sldId id="318" r:id="rId12"/>
    <p:sldId id="319" r:id="rId13"/>
    <p:sldId id="259" r:id="rId14"/>
    <p:sldId id="321" r:id="rId15"/>
    <p:sldId id="322" r:id="rId16"/>
    <p:sldId id="323" r:id="rId17"/>
    <p:sldId id="324" r:id="rId18"/>
    <p:sldId id="325" r:id="rId19"/>
    <p:sldId id="326" r:id="rId20"/>
    <p:sldId id="288" r:id="rId21"/>
    <p:sldId id="260" r:id="rId22"/>
    <p:sldId id="261" r:id="rId23"/>
    <p:sldId id="320" r:id="rId24"/>
    <p:sldId id="264" r:id="rId25"/>
    <p:sldId id="265" r:id="rId26"/>
    <p:sldId id="266" r:id="rId27"/>
    <p:sldId id="267" r:id="rId28"/>
    <p:sldId id="268" r:id="rId29"/>
    <p:sldId id="269" r:id="rId30"/>
    <p:sldId id="270" r:id="rId31"/>
    <p:sldId id="271" r:id="rId32"/>
    <p:sldId id="327" r:id="rId33"/>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74" d="100"/>
          <a:sy n="74" d="100"/>
        </p:scale>
        <p:origin x="84"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06B0D703-4F25-4BB5-A73C-7864114BCF35}" type="datetimeFigureOut">
              <a:rPr lang="en-US" smtClean="0"/>
              <a:t>7/26/2020</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C417DF84-5EB2-41CB-A6EC-A09BDF84B7B9}" type="slidenum">
              <a:rPr lang="en-US" smtClean="0"/>
              <a:t>‹#›</a:t>
            </a:fld>
            <a:endParaRPr lang="en-US"/>
          </a:p>
        </p:txBody>
      </p:sp>
    </p:spTree>
    <p:extLst>
      <p:ext uri="{BB962C8B-B14F-4D97-AF65-F5344CB8AC3E}">
        <p14:creationId xmlns:p14="http://schemas.microsoft.com/office/powerpoint/2010/main" val="3518850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17DF84-5EB2-41CB-A6EC-A09BDF84B7B9}" type="slidenum">
              <a:rPr lang="en-US" smtClean="0"/>
              <a:t>1</a:t>
            </a:fld>
            <a:endParaRPr lang="en-US"/>
          </a:p>
        </p:txBody>
      </p:sp>
    </p:spTree>
    <p:extLst>
      <p:ext uri="{BB962C8B-B14F-4D97-AF65-F5344CB8AC3E}">
        <p14:creationId xmlns:p14="http://schemas.microsoft.com/office/powerpoint/2010/main" val="483226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17DF84-5EB2-41CB-A6EC-A09BDF84B7B9}" type="slidenum">
              <a:rPr lang="en-US" smtClean="0"/>
              <a:t>10</a:t>
            </a:fld>
            <a:endParaRPr lang="en-US"/>
          </a:p>
        </p:txBody>
      </p:sp>
    </p:spTree>
    <p:extLst>
      <p:ext uri="{BB962C8B-B14F-4D97-AF65-F5344CB8AC3E}">
        <p14:creationId xmlns:p14="http://schemas.microsoft.com/office/powerpoint/2010/main" val="1491286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17DF84-5EB2-41CB-A6EC-A09BDF84B7B9}" type="slidenum">
              <a:rPr lang="en-US" smtClean="0"/>
              <a:t>11</a:t>
            </a:fld>
            <a:endParaRPr lang="en-US"/>
          </a:p>
        </p:txBody>
      </p:sp>
    </p:spTree>
    <p:extLst>
      <p:ext uri="{BB962C8B-B14F-4D97-AF65-F5344CB8AC3E}">
        <p14:creationId xmlns:p14="http://schemas.microsoft.com/office/powerpoint/2010/main" val="1277104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17DF84-5EB2-41CB-A6EC-A09BDF84B7B9}" type="slidenum">
              <a:rPr lang="en-US" smtClean="0"/>
              <a:t>12</a:t>
            </a:fld>
            <a:endParaRPr lang="en-US"/>
          </a:p>
        </p:txBody>
      </p:sp>
    </p:spTree>
    <p:extLst>
      <p:ext uri="{BB962C8B-B14F-4D97-AF65-F5344CB8AC3E}">
        <p14:creationId xmlns:p14="http://schemas.microsoft.com/office/powerpoint/2010/main" val="2809861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17DF84-5EB2-41CB-A6EC-A09BDF84B7B9}" type="slidenum">
              <a:rPr lang="en-US" smtClean="0"/>
              <a:t>13</a:t>
            </a:fld>
            <a:endParaRPr lang="en-US"/>
          </a:p>
        </p:txBody>
      </p:sp>
    </p:spTree>
    <p:extLst>
      <p:ext uri="{BB962C8B-B14F-4D97-AF65-F5344CB8AC3E}">
        <p14:creationId xmlns:p14="http://schemas.microsoft.com/office/powerpoint/2010/main" val="2457895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 woman caught committing adultery (John 7:53 …)</a:t>
            </a:r>
            <a:endParaRPr lang="en-US" dirty="0"/>
          </a:p>
          <a:p>
            <a:r>
              <a:rPr lang="en-US" dirty="0"/>
              <a:t>It’s a powerful story, known even by those with just a passing knowledge of the Bible. It was depicted in Mel Gibson’s movie The Passion of the Christ</a:t>
            </a:r>
          </a:p>
        </p:txBody>
      </p:sp>
      <p:sp>
        <p:nvSpPr>
          <p:cNvPr id="4" name="Slide Number Placeholder 3"/>
          <p:cNvSpPr>
            <a:spLocks noGrp="1"/>
          </p:cNvSpPr>
          <p:nvPr>
            <p:ph type="sldNum" sz="quarter" idx="5"/>
          </p:nvPr>
        </p:nvSpPr>
        <p:spPr/>
        <p:txBody>
          <a:bodyPr/>
          <a:lstStyle/>
          <a:p>
            <a:fld id="{C417DF84-5EB2-41CB-A6EC-A09BDF84B7B9}" type="slidenum">
              <a:rPr lang="en-US" smtClean="0"/>
              <a:t>14</a:t>
            </a:fld>
            <a:endParaRPr lang="en-US"/>
          </a:p>
        </p:txBody>
      </p:sp>
    </p:spTree>
    <p:extLst>
      <p:ext uri="{BB962C8B-B14F-4D97-AF65-F5344CB8AC3E}">
        <p14:creationId xmlns:p14="http://schemas.microsoft.com/office/powerpoint/2010/main" val="99986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17DF84-5EB2-41CB-A6EC-A09BDF84B7B9}" type="slidenum">
              <a:rPr lang="en-US" smtClean="0"/>
              <a:t>15</a:t>
            </a:fld>
            <a:endParaRPr lang="en-US"/>
          </a:p>
        </p:txBody>
      </p:sp>
    </p:spTree>
    <p:extLst>
      <p:ext uri="{BB962C8B-B14F-4D97-AF65-F5344CB8AC3E}">
        <p14:creationId xmlns:p14="http://schemas.microsoft.com/office/powerpoint/2010/main" val="1006638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17DF84-5EB2-41CB-A6EC-A09BDF84B7B9}" type="slidenum">
              <a:rPr lang="en-US" smtClean="0"/>
              <a:t>16</a:t>
            </a:fld>
            <a:endParaRPr lang="en-US"/>
          </a:p>
        </p:txBody>
      </p:sp>
    </p:spTree>
    <p:extLst>
      <p:ext uri="{BB962C8B-B14F-4D97-AF65-F5344CB8AC3E}">
        <p14:creationId xmlns:p14="http://schemas.microsoft.com/office/powerpoint/2010/main" val="1858104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17DF84-5EB2-41CB-A6EC-A09BDF84B7B9}" type="slidenum">
              <a:rPr lang="en-US" smtClean="0"/>
              <a:t>17</a:t>
            </a:fld>
            <a:endParaRPr lang="en-US"/>
          </a:p>
        </p:txBody>
      </p:sp>
    </p:spTree>
    <p:extLst>
      <p:ext uri="{BB962C8B-B14F-4D97-AF65-F5344CB8AC3E}">
        <p14:creationId xmlns:p14="http://schemas.microsoft.com/office/powerpoint/2010/main" val="2063070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17DF84-5EB2-41CB-A6EC-A09BDF84B7B9}" type="slidenum">
              <a:rPr lang="en-US" smtClean="0"/>
              <a:t>18</a:t>
            </a:fld>
            <a:endParaRPr lang="en-US"/>
          </a:p>
        </p:txBody>
      </p:sp>
    </p:spTree>
    <p:extLst>
      <p:ext uri="{BB962C8B-B14F-4D97-AF65-F5344CB8AC3E}">
        <p14:creationId xmlns:p14="http://schemas.microsoft.com/office/powerpoint/2010/main" val="592909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17DF84-5EB2-41CB-A6EC-A09BDF84B7B9}" type="slidenum">
              <a:rPr lang="en-US" smtClean="0"/>
              <a:t>19</a:t>
            </a:fld>
            <a:endParaRPr lang="en-US"/>
          </a:p>
        </p:txBody>
      </p:sp>
    </p:spTree>
    <p:extLst>
      <p:ext uri="{BB962C8B-B14F-4D97-AF65-F5344CB8AC3E}">
        <p14:creationId xmlns:p14="http://schemas.microsoft.com/office/powerpoint/2010/main" val="1446296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17DF84-5EB2-41CB-A6EC-A09BDF84B7B9}" type="slidenum">
              <a:rPr lang="en-US" smtClean="0"/>
              <a:t>2</a:t>
            </a:fld>
            <a:endParaRPr lang="en-US"/>
          </a:p>
        </p:txBody>
      </p:sp>
    </p:spTree>
    <p:extLst>
      <p:ext uri="{BB962C8B-B14F-4D97-AF65-F5344CB8AC3E}">
        <p14:creationId xmlns:p14="http://schemas.microsoft.com/office/powerpoint/2010/main" val="2715195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17DF84-5EB2-41CB-A6EC-A09BDF84B7B9}" type="slidenum">
              <a:rPr lang="en-US" smtClean="0"/>
              <a:t>20</a:t>
            </a:fld>
            <a:endParaRPr lang="en-US"/>
          </a:p>
        </p:txBody>
      </p:sp>
    </p:spTree>
    <p:extLst>
      <p:ext uri="{BB962C8B-B14F-4D97-AF65-F5344CB8AC3E}">
        <p14:creationId xmlns:p14="http://schemas.microsoft.com/office/powerpoint/2010/main" val="2381400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17DF84-5EB2-41CB-A6EC-A09BDF84B7B9}" type="slidenum">
              <a:rPr lang="en-US" smtClean="0"/>
              <a:t>21</a:t>
            </a:fld>
            <a:endParaRPr lang="en-US"/>
          </a:p>
        </p:txBody>
      </p:sp>
    </p:spTree>
    <p:extLst>
      <p:ext uri="{BB962C8B-B14F-4D97-AF65-F5344CB8AC3E}">
        <p14:creationId xmlns:p14="http://schemas.microsoft.com/office/powerpoint/2010/main" val="1677361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17DF84-5EB2-41CB-A6EC-A09BDF84B7B9}" type="slidenum">
              <a:rPr lang="en-US" smtClean="0"/>
              <a:t>22</a:t>
            </a:fld>
            <a:endParaRPr lang="en-US"/>
          </a:p>
        </p:txBody>
      </p:sp>
    </p:spTree>
    <p:extLst>
      <p:ext uri="{BB962C8B-B14F-4D97-AF65-F5344CB8AC3E}">
        <p14:creationId xmlns:p14="http://schemas.microsoft.com/office/powerpoint/2010/main" val="40232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17DF84-5EB2-41CB-A6EC-A09BDF84B7B9}" type="slidenum">
              <a:rPr lang="en-US" smtClean="0"/>
              <a:t>23</a:t>
            </a:fld>
            <a:endParaRPr lang="en-US"/>
          </a:p>
        </p:txBody>
      </p:sp>
    </p:spTree>
    <p:extLst>
      <p:ext uri="{BB962C8B-B14F-4D97-AF65-F5344CB8AC3E}">
        <p14:creationId xmlns:p14="http://schemas.microsoft.com/office/powerpoint/2010/main" val="4117232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17DF84-5EB2-41CB-A6EC-A09BDF84B7B9}" type="slidenum">
              <a:rPr lang="en-US" smtClean="0"/>
              <a:t>24</a:t>
            </a:fld>
            <a:endParaRPr lang="en-US"/>
          </a:p>
        </p:txBody>
      </p:sp>
    </p:spTree>
    <p:extLst>
      <p:ext uri="{BB962C8B-B14F-4D97-AF65-F5344CB8AC3E}">
        <p14:creationId xmlns:p14="http://schemas.microsoft.com/office/powerpoint/2010/main" val="5598963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17DF84-5EB2-41CB-A6EC-A09BDF84B7B9}" type="slidenum">
              <a:rPr lang="en-US" smtClean="0"/>
              <a:t>25</a:t>
            </a:fld>
            <a:endParaRPr lang="en-US"/>
          </a:p>
        </p:txBody>
      </p:sp>
    </p:spTree>
    <p:extLst>
      <p:ext uri="{BB962C8B-B14F-4D97-AF65-F5344CB8AC3E}">
        <p14:creationId xmlns:p14="http://schemas.microsoft.com/office/powerpoint/2010/main" val="1327526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17DF84-5EB2-41CB-A6EC-A09BDF84B7B9}" type="slidenum">
              <a:rPr lang="en-US" smtClean="0"/>
              <a:t>26</a:t>
            </a:fld>
            <a:endParaRPr lang="en-US"/>
          </a:p>
        </p:txBody>
      </p:sp>
    </p:spTree>
    <p:extLst>
      <p:ext uri="{BB962C8B-B14F-4D97-AF65-F5344CB8AC3E}">
        <p14:creationId xmlns:p14="http://schemas.microsoft.com/office/powerpoint/2010/main" val="1722534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17DF84-5EB2-41CB-A6EC-A09BDF84B7B9}" type="slidenum">
              <a:rPr lang="en-US" smtClean="0"/>
              <a:t>27</a:t>
            </a:fld>
            <a:endParaRPr lang="en-US"/>
          </a:p>
        </p:txBody>
      </p:sp>
    </p:spTree>
    <p:extLst>
      <p:ext uri="{BB962C8B-B14F-4D97-AF65-F5344CB8AC3E}">
        <p14:creationId xmlns:p14="http://schemas.microsoft.com/office/powerpoint/2010/main" val="42719944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17DF84-5EB2-41CB-A6EC-A09BDF84B7B9}" type="slidenum">
              <a:rPr lang="en-US" smtClean="0"/>
              <a:t>28</a:t>
            </a:fld>
            <a:endParaRPr lang="en-US"/>
          </a:p>
        </p:txBody>
      </p:sp>
    </p:spTree>
    <p:extLst>
      <p:ext uri="{BB962C8B-B14F-4D97-AF65-F5344CB8AC3E}">
        <p14:creationId xmlns:p14="http://schemas.microsoft.com/office/powerpoint/2010/main" val="2229157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17DF84-5EB2-41CB-A6EC-A09BDF84B7B9}" type="slidenum">
              <a:rPr lang="en-US" smtClean="0"/>
              <a:t>29</a:t>
            </a:fld>
            <a:endParaRPr lang="en-US"/>
          </a:p>
        </p:txBody>
      </p:sp>
    </p:spTree>
    <p:extLst>
      <p:ext uri="{BB962C8B-B14F-4D97-AF65-F5344CB8AC3E}">
        <p14:creationId xmlns:p14="http://schemas.microsoft.com/office/powerpoint/2010/main" val="1219648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Latin as first official language, then Greek imposed by Alexander the Great. Latin remained dominant in the West, while Greek in Easter side. In 5</a:t>
            </a:r>
            <a:r>
              <a:rPr lang="en-US" baseline="30000" dirty="0"/>
              <a:t>th</a:t>
            </a:r>
            <a:r>
              <a:rPr lang="en-US" dirty="0"/>
              <a:t> century, only east side remained as “Byzantine Empire”</a:t>
            </a:r>
          </a:p>
        </p:txBody>
      </p:sp>
      <p:sp>
        <p:nvSpPr>
          <p:cNvPr id="4" name="Slide Number Placeholder 3"/>
          <p:cNvSpPr>
            <a:spLocks noGrp="1"/>
          </p:cNvSpPr>
          <p:nvPr>
            <p:ph type="sldNum" sz="quarter" idx="5"/>
          </p:nvPr>
        </p:nvSpPr>
        <p:spPr/>
        <p:txBody>
          <a:bodyPr/>
          <a:lstStyle/>
          <a:p>
            <a:fld id="{C417DF84-5EB2-41CB-A6EC-A09BDF84B7B9}" type="slidenum">
              <a:rPr lang="en-US" smtClean="0"/>
              <a:t>3</a:t>
            </a:fld>
            <a:endParaRPr lang="en-US"/>
          </a:p>
        </p:txBody>
      </p:sp>
    </p:spTree>
    <p:extLst>
      <p:ext uri="{BB962C8B-B14F-4D97-AF65-F5344CB8AC3E}">
        <p14:creationId xmlns:p14="http://schemas.microsoft.com/office/powerpoint/2010/main" val="8412420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17DF84-5EB2-41CB-A6EC-A09BDF84B7B9}" type="slidenum">
              <a:rPr lang="en-US" smtClean="0"/>
              <a:t>30</a:t>
            </a:fld>
            <a:endParaRPr lang="en-US"/>
          </a:p>
        </p:txBody>
      </p:sp>
    </p:spTree>
    <p:extLst>
      <p:ext uri="{BB962C8B-B14F-4D97-AF65-F5344CB8AC3E}">
        <p14:creationId xmlns:p14="http://schemas.microsoft.com/office/powerpoint/2010/main" val="37978949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17DF84-5EB2-41CB-A6EC-A09BDF84B7B9}" type="slidenum">
              <a:rPr lang="en-US" smtClean="0"/>
              <a:t>31</a:t>
            </a:fld>
            <a:endParaRPr lang="en-US"/>
          </a:p>
        </p:txBody>
      </p:sp>
    </p:spTree>
    <p:extLst>
      <p:ext uri="{BB962C8B-B14F-4D97-AF65-F5344CB8AC3E}">
        <p14:creationId xmlns:p14="http://schemas.microsoft.com/office/powerpoint/2010/main" val="1949693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17DF84-5EB2-41CB-A6EC-A09BDF84B7B9}" type="slidenum">
              <a:rPr lang="en-US" smtClean="0"/>
              <a:t>4</a:t>
            </a:fld>
            <a:endParaRPr lang="en-US"/>
          </a:p>
        </p:txBody>
      </p:sp>
    </p:spTree>
    <p:extLst>
      <p:ext uri="{BB962C8B-B14F-4D97-AF65-F5344CB8AC3E}">
        <p14:creationId xmlns:p14="http://schemas.microsoft.com/office/powerpoint/2010/main" val="189313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17DF84-5EB2-41CB-A6EC-A09BDF84B7B9}" type="slidenum">
              <a:rPr lang="en-US" smtClean="0"/>
              <a:t>5</a:t>
            </a:fld>
            <a:endParaRPr lang="en-US"/>
          </a:p>
        </p:txBody>
      </p:sp>
    </p:spTree>
    <p:extLst>
      <p:ext uri="{BB962C8B-B14F-4D97-AF65-F5344CB8AC3E}">
        <p14:creationId xmlns:p14="http://schemas.microsoft.com/office/powerpoint/2010/main" val="2100613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17DF84-5EB2-41CB-A6EC-A09BDF84B7B9}" type="slidenum">
              <a:rPr lang="en-US" smtClean="0"/>
              <a:t>6</a:t>
            </a:fld>
            <a:endParaRPr lang="en-US"/>
          </a:p>
        </p:txBody>
      </p:sp>
    </p:spTree>
    <p:extLst>
      <p:ext uri="{BB962C8B-B14F-4D97-AF65-F5344CB8AC3E}">
        <p14:creationId xmlns:p14="http://schemas.microsoft.com/office/powerpoint/2010/main" val="2309673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17DF84-5EB2-41CB-A6EC-A09BDF84B7B9}" type="slidenum">
              <a:rPr lang="en-US" smtClean="0"/>
              <a:t>7</a:t>
            </a:fld>
            <a:endParaRPr lang="en-US"/>
          </a:p>
        </p:txBody>
      </p:sp>
    </p:spTree>
    <p:extLst>
      <p:ext uri="{BB962C8B-B14F-4D97-AF65-F5344CB8AC3E}">
        <p14:creationId xmlns:p14="http://schemas.microsoft.com/office/powerpoint/2010/main" val="3674241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17DF84-5EB2-41CB-A6EC-A09BDF84B7B9}" type="slidenum">
              <a:rPr lang="en-US" smtClean="0"/>
              <a:t>8</a:t>
            </a:fld>
            <a:endParaRPr lang="en-US"/>
          </a:p>
        </p:txBody>
      </p:sp>
    </p:spTree>
    <p:extLst>
      <p:ext uri="{BB962C8B-B14F-4D97-AF65-F5344CB8AC3E}">
        <p14:creationId xmlns:p14="http://schemas.microsoft.com/office/powerpoint/2010/main" val="2723269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17DF84-5EB2-41CB-A6EC-A09BDF84B7B9}" type="slidenum">
              <a:rPr lang="en-US" smtClean="0"/>
              <a:t>9</a:t>
            </a:fld>
            <a:endParaRPr lang="en-US"/>
          </a:p>
        </p:txBody>
      </p:sp>
    </p:spTree>
    <p:extLst>
      <p:ext uri="{BB962C8B-B14F-4D97-AF65-F5344CB8AC3E}">
        <p14:creationId xmlns:p14="http://schemas.microsoft.com/office/powerpoint/2010/main" val="1682203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25451" y="1752601"/>
            <a:ext cx="11766549"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charset="0"/>
              </a:endParaRPr>
            </a:p>
          </p:txBody>
        </p:sp>
        <p:sp>
          <p:nvSpPr>
            <p:cNvPr id="6" name="Freeform 4"/>
            <p:cNvSpPr>
              <a:spLocks/>
            </p:cNvSpPr>
            <p:nvPr/>
          </p:nvSpPr>
          <p:spPr bwMode="ltGray">
            <a:xfrm>
              <a:off x="528" y="2400"/>
              <a:ext cx="5232" cy="1920"/>
            </a:xfrm>
            <a:custGeom>
              <a:avLst/>
              <a:gdLst>
                <a:gd name="T0" fmla="*/ 0 w 4897"/>
                <a:gd name="T1" fmla="*/ 0 h 2182"/>
                <a:gd name="T2" fmla="*/ 0 w 4897"/>
                <a:gd name="T3" fmla="*/ 1151 h 2182"/>
                <a:gd name="T4" fmla="*/ 6818 w 4897"/>
                <a:gd name="T5" fmla="*/ 1151 h 2182"/>
                <a:gd name="T6" fmla="*/ 6818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charset="0"/>
              </a:endParaRPr>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cs typeface="Arial" charset="0"/>
              </a:endParaRPr>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cs typeface="Arial" charset="0"/>
              </a:endParaRPr>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cs typeface="Arial" charset="0"/>
              </a:endParaRPr>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cs typeface="Arial" charset="0"/>
              </a:endParaRPr>
            </a:p>
          </p:txBody>
        </p:sp>
      </p:grpSp>
      <p:sp>
        <p:nvSpPr>
          <p:cNvPr id="49161" name="Rectangle 9"/>
          <p:cNvSpPr>
            <a:spLocks noGrp="1" noChangeArrowheads="1"/>
          </p:cNvSpPr>
          <p:nvPr>
            <p:ph type="ctrTitle" sz="quarter"/>
          </p:nvPr>
        </p:nvSpPr>
        <p:spPr>
          <a:xfrm>
            <a:off x="1320800" y="1905001"/>
            <a:ext cx="10363200" cy="1736725"/>
          </a:xfrm>
        </p:spPr>
        <p:txBody>
          <a:bodyPr anchor="t"/>
          <a:lstStyle>
            <a:lvl1pPr>
              <a:defRPr sz="5400"/>
            </a:lvl1pPr>
          </a:lstStyle>
          <a:p>
            <a:r>
              <a:rPr lang="en-US"/>
              <a:t>Click to edit Master title style</a:t>
            </a:r>
          </a:p>
        </p:txBody>
      </p:sp>
      <p:sp>
        <p:nvSpPr>
          <p:cNvPr id="49162" name="Rectangle 10"/>
          <p:cNvSpPr>
            <a:spLocks noGrp="1" noChangeArrowheads="1"/>
          </p:cNvSpPr>
          <p:nvPr>
            <p:ph type="subTitle" sz="quarter" idx="1"/>
          </p:nvPr>
        </p:nvSpPr>
        <p:spPr>
          <a:xfrm>
            <a:off x="1320800" y="3962400"/>
            <a:ext cx="9042400" cy="1752600"/>
          </a:xfrm>
        </p:spPr>
        <p:txBody>
          <a:bodyPr/>
          <a:lstStyle>
            <a:lvl1pPr marL="0" indent="0">
              <a:buFont typeface="Wingdings" pitchFamily="2" charset="2"/>
              <a:buNone/>
              <a:defRPr/>
            </a:lvl1pPr>
          </a:lstStyle>
          <a:p>
            <a:r>
              <a:rPr lang="en-US"/>
              <a:t>Click to edit Master subtitle style</a:t>
            </a:r>
          </a:p>
        </p:txBody>
      </p:sp>
      <p:sp>
        <p:nvSpPr>
          <p:cNvPr id="11" name="Rectangle 11"/>
          <p:cNvSpPr>
            <a:spLocks noGrp="1" noChangeArrowheads="1"/>
          </p:cNvSpPr>
          <p:nvPr>
            <p:ph type="dt" sz="quarter" idx="10"/>
          </p:nvPr>
        </p:nvSpPr>
        <p:spPr>
          <a:xfrm>
            <a:off x="1320801" y="6245225"/>
            <a:ext cx="2535767" cy="476250"/>
          </a:xfrm>
        </p:spPr>
        <p:txBody>
          <a:bodyPr/>
          <a:lstStyle>
            <a:lvl1pPr>
              <a:defRPr/>
            </a:lvl1pPr>
          </a:lstStyle>
          <a:p>
            <a:pPr>
              <a:defRPr/>
            </a:pPr>
            <a:endParaRPr lang="en-US">
              <a:solidFill>
                <a:srgbClr val="FFFFFF"/>
              </a:solidFill>
            </a:endParaRPr>
          </a:p>
        </p:txBody>
      </p:sp>
      <p:sp>
        <p:nvSpPr>
          <p:cNvPr id="12" name="Rectangle 12"/>
          <p:cNvSpPr>
            <a:spLocks noGrp="1" noChangeArrowheads="1"/>
          </p:cNvSpPr>
          <p:nvPr>
            <p:ph type="ftr" sz="quarter" idx="11"/>
          </p:nvPr>
        </p:nvSpPr>
        <p:spPr>
          <a:xfrm>
            <a:off x="4624917" y="6245225"/>
            <a:ext cx="3860800" cy="476250"/>
          </a:xfrm>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sldNum" sz="quarter" idx="12"/>
          </p:nvPr>
        </p:nvSpPr>
        <p:spPr/>
        <p:txBody>
          <a:bodyPr/>
          <a:lstStyle>
            <a:lvl1pPr>
              <a:defRPr/>
            </a:lvl1pPr>
          </a:lstStyle>
          <a:p>
            <a:pPr>
              <a:defRPr/>
            </a:pPr>
            <a:fld id="{76AFEB5F-3D82-4C46-8FF8-023BA42D30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74651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354DA3A-1A0B-422D-9A32-C4E5B1851D0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29978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7951" y="244476"/>
            <a:ext cx="27961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44476"/>
            <a:ext cx="818515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A012F5B8-6CE6-4C71-A87F-4673858C2D6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07866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25451" y="1752601"/>
            <a:ext cx="11766549"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charset="0"/>
              </a:endParaRPr>
            </a:p>
          </p:txBody>
        </p:sp>
        <p:sp>
          <p:nvSpPr>
            <p:cNvPr id="6" name="Freeform 4"/>
            <p:cNvSpPr>
              <a:spLocks/>
            </p:cNvSpPr>
            <p:nvPr/>
          </p:nvSpPr>
          <p:spPr bwMode="ltGray">
            <a:xfrm>
              <a:off x="528" y="2400"/>
              <a:ext cx="5232" cy="1920"/>
            </a:xfrm>
            <a:custGeom>
              <a:avLst/>
              <a:gdLst>
                <a:gd name="T0" fmla="*/ 0 w 4897"/>
                <a:gd name="T1" fmla="*/ 0 h 2182"/>
                <a:gd name="T2" fmla="*/ 0 w 4897"/>
                <a:gd name="T3" fmla="*/ 1151 h 2182"/>
                <a:gd name="T4" fmla="*/ 6818 w 4897"/>
                <a:gd name="T5" fmla="*/ 1151 h 2182"/>
                <a:gd name="T6" fmla="*/ 6818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charset="0"/>
              </a:endParaRPr>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cs typeface="Arial" charset="0"/>
              </a:endParaRPr>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cs typeface="Arial" charset="0"/>
              </a:endParaRPr>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cs typeface="Arial" charset="0"/>
              </a:endParaRPr>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cs typeface="Arial" charset="0"/>
              </a:endParaRPr>
            </a:p>
          </p:txBody>
        </p:sp>
      </p:grpSp>
      <p:sp>
        <p:nvSpPr>
          <p:cNvPr id="49161" name="Rectangle 9"/>
          <p:cNvSpPr>
            <a:spLocks noGrp="1" noChangeArrowheads="1"/>
          </p:cNvSpPr>
          <p:nvPr>
            <p:ph type="ctrTitle" sz="quarter"/>
          </p:nvPr>
        </p:nvSpPr>
        <p:spPr>
          <a:xfrm>
            <a:off x="1320800" y="1905001"/>
            <a:ext cx="10363200" cy="1736725"/>
          </a:xfrm>
        </p:spPr>
        <p:txBody>
          <a:bodyPr anchor="t"/>
          <a:lstStyle>
            <a:lvl1pPr>
              <a:defRPr sz="5400"/>
            </a:lvl1pPr>
          </a:lstStyle>
          <a:p>
            <a:r>
              <a:rPr lang="en-US"/>
              <a:t>Click to edit Master title style</a:t>
            </a:r>
          </a:p>
        </p:txBody>
      </p:sp>
      <p:sp>
        <p:nvSpPr>
          <p:cNvPr id="49162" name="Rectangle 10"/>
          <p:cNvSpPr>
            <a:spLocks noGrp="1" noChangeArrowheads="1"/>
          </p:cNvSpPr>
          <p:nvPr>
            <p:ph type="subTitle" sz="quarter" idx="1"/>
          </p:nvPr>
        </p:nvSpPr>
        <p:spPr>
          <a:xfrm>
            <a:off x="1320800" y="3962400"/>
            <a:ext cx="9042400" cy="1752600"/>
          </a:xfrm>
        </p:spPr>
        <p:txBody>
          <a:bodyPr/>
          <a:lstStyle>
            <a:lvl1pPr marL="0" indent="0">
              <a:buFont typeface="Wingdings" pitchFamily="2" charset="2"/>
              <a:buNone/>
              <a:defRPr/>
            </a:lvl1pPr>
          </a:lstStyle>
          <a:p>
            <a:r>
              <a:rPr lang="en-US"/>
              <a:t>Click to edit Master subtitle style</a:t>
            </a:r>
          </a:p>
        </p:txBody>
      </p:sp>
      <p:sp>
        <p:nvSpPr>
          <p:cNvPr id="11" name="Rectangle 11"/>
          <p:cNvSpPr>
            <a:spLocks noGrp="1" noChangeArrowheads="1"/>
          </p:cNvSpPr>
          <p:nvPr>
            <p:ph type="dt" sz="quarter" idx="10"/>
          </p:nvPr>
        </p:nvSpPr>
        <p:spPr>
          <a:xfrm>
            <a:off x="1320801" y="6245225"/>
            <a:ext cx="2535767" cy="476250"/>
          </a:xfrm>
        </p:spPr>
        <p:txBody>
          <a:bodyPr/>
          <a:lstStyle>
            <a:lvl1pPr>
              <a:defRPr/>
            </a:lvl1pPr>
          </a:lstStyle>
          <a:p>
            <a:pPr>
              <a:defRPr/>
            </a:pPr>
            <a:endParaRPr lang="en-US">
              <a:solidFill>
                <a:srgbClr val="FFFFFF"/>
              </a:solidFill>
            </a:endParaRPr>
          </a:p>
        </p:txBody>
      </p:sp>
      <p:sp>
        <p:nvSpPr>
          <p:cNvPr id="12" name="Rectangle 12"/>
          <p:cNvSpPr>
            <a:spLocks noGrp="1" noChangeArrowheads="1"/>
          </p:cNvSpPr>
          <p:nvPr>
            <p:ph type="ftr" sz="quarter" idx="11"/>
          </p:nvPr>
        </p:nvSpPr>
        <p:spPr>
          <a:xfrm>
            <a:off x="4624917" y="6245225"/>
            <a:ext cx="3860800" cy="476250"/>
          </a:xfrm>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sldNum" sz="quarter" idx="12"/>
          </p:nvPr>
        </p:nvSpPr>
        <p:spPr/>
        <p:txBody>
          <a:bodyPr/>
          <a:lstStyle>
            <a:lvl1pPr>
              <a:defRPr/>
            </a:lvl1pPr>
          </a:lstStyle>
          <a:p>
            <a:pPr>
              <a:defRPr/>
            </a:pPr>
            <a:fld id="{76AFEB5F-3D82-4C46-8FF8-023BA42D30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47423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61BDD7D4-DE1B-48F8-B565-E9C8569C327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48882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A928C616-9B7F-4A2C-90ED-9012A6BEAE1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0966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1" y="1905000"/>
            <a:ext cx="5236633"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7434" y="1905000"/>
            <a:ext cx="5236633"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70B01A25-E885-4805-A60B-3955179DDF8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4653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50C2B528-BC0D-4978-805A-42EEEB78D62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22990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84561E9D-D6FF-4920-BF65-78FA76D4B8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93755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9F2F4EE3-1204-4CE5-95FF-D8614F18C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43466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13DB6C37-F798-4DD1-8DE9-B0C988E0B28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99340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61BDD7D4-DE1B-48F8-B565-E9C8569C327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97456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981A80F7-A95D-4147-9B2B-591C6A6CCB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49967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354DA3A-1A0B-422D-9A32-C4E5B1851D0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1352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7951" y="244476"/>
            <a:ext cx="27961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44476"/>
            <a:ext cx="818515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A012F5B8-6CE6-4C71-A87F-4673858C2D6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63721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A928C616-9B7F-4A2C-90ED-9012A6BEAE1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67674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1" y="1905000"/>
            <a:ext cx="5236633"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7434" y="1905000"/>
            <a:ext cx="5236633"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70B01A25-E885-4805-A60B-3955179DDF8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2884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50C2B528-BC0D-4978-805A-42EEEB78D62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40936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84561E9D-D6FF-4920-BF65-78FA76D4B8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7725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9F2F4EE3-1204-4CE5-95FF-D8614F18C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3196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13DB6C37-F798-4DD1-8DE9-B0C988E0B28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39037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981A80F7-A95D-4147-9B2B-591C6A6CCB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74035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25451" y="1828800"/>
            <a:ext cx="11766549" cy="5029200"/>
            <a:chOff x="201" y="1152"/>
            <a:chExt cx="5559" cy="3168"/>
          </a:xfrm>
        </p:grpSpPr>
        <p:sp>
          <p:nvSpPr>
            <p:cNvPr id="1032" name="Freeform 3"/>
            <p:cNvSpPr>
              <a:spLocks/>
            </p:cNvSpPr>
            <p:nvPr/>
          </p:nvSpPr>
          <p:spPr bwMode="ltGray">
            <a:xfrm>
              <a:off x="528" y="2909"/>
              <a:ext cx="5232" cy="1411"/>
            </a:xfrm>
            <a:custGeom>
              <a:avLst/>
              <a:gdLst>
                <a:gd name="T0" fmla="*/ 0 w 4897"/>
                <a:gd name="T1" fmla="*/ 0 h 2182"/>
                <a:gd name="T2" fmla="*/ 0 w 4897"/>
                <a:gd name="T3" fmla="*/ 247 h 2182"/>
                <a:gd name="T4" fmla="*/ 6818 w 4897"/>
                <a:gd name="T5" fmla="*/ 247 h 2182"/>
                <a:gd name="T6" fmla="*/ 6818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charset="0"/>
              </a:endParaRPr>
            </a:p>
          </p:txBody>
        </p:sp>
        <p:sp>
          <p:nvSpPr>
            <p:cNvPr id="1033"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charset="0"/>
              </a:endParaRPr>
            </a:p>
          </p:txBody>
        </p:sp>
        <p:sp>
          <p:nvSpPr>
            <p:cNvPr id="1034" name="Freeform 5"/>
            <p:cNvSpPr>
              <a:spLocks/>
            </p:cNvSpPr>
            <p:nvPr/>
          </p:nvSpPr>
          <p:spPr bwMode="ltGray">
            <a:xfrm>
              <a:off x="528" y="2932"/>
              <a:ext cx="5232" cy="1388"/>
            </a:xfrm>
            <a:custGeom>
              <a:avLst/>
              <a:gdLst>
                <a:gd name="T0" fmla="*/ 0 w 4897"/>
                <a:gd name="T1" fmla="*/ 0 h 2182"/>
                <a:gd name="T2" fmla="*/ 0 w 4897"/>
                <a:gd name="T3" fmla="*/ 227 h 2182"/>
                <a:gd name="T4" fmla="*/ 6818 w 4897"/>
                <a:gd name="T5" fmla="*/ 227 h 2182"/>
                <a:gd name="T6" fmla="*/ 6818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charset="0"/>
              </a:endParaRPr>
            </a:p>
          </p:txBody>
        </p:sp>
        <p:sp>
          <p:nvSpPr>
            <p:cNvPr id="48134"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cs typeface="Arial" charset="0"/>
              </a:endParaRPr>
            </a:p>
          </p:txBody>
        </p:sp>
        <p:sp>
          <p:nvSpPr>
            <p:cNvPr id="48135"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cs typeface="Arial" charset="0"/>
              </a:endParaRPr>
            </a:p>
          </p:txBody>
        </p:sp>
        <p:sp>
          <p:nvSpPr>
            <p:cNvPr id="48136"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cs typeface="Arial" charset="0"/>
              </a:endParaRPr>
            </a:p>
          </p:txBody>
        </p:sp>
        <p:sp>
          <p:nvSpPr>
            <p:cNvPr id="48137"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cs typeface="Arial" charset="0"/>
              </a:endParaRPr>
            </a:p>
          </p:txBody>
        </p:sp>
        <p:sp>
          <p:nvSpPr>
            <p:cNvPr id="48138"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cs typeface="Arial" charset="0"/>
              </a:endParaRPr>
            </a:p>
          </p:txBody>
        </p:sp>
      </p:grpSp>
      <p:sp>
        <p:nvSpPr>
          <p:cNvPr id="48139" name="Rectangle 11"/>
          <p:cNvSpPr>
            <a:spLocks noGrp="1" noChangeArrowheads="1"/>
          </p:cNvSpPr>
          <p:nvPr>
            <p:ph type="dt" sz="half" idx="2"/>
          </p:nvPr>
        </p:nvSpPr>
        <p:spPr bwMode="auto">
          <a:xfrm>
            <a:off x="1117601" y="6245225"/>
            <a:ext cx="253576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cs typeface="+mn-cs"/>
              </a:defRPr>
            </a:lvl1pPr>
          </a:lstStyle>
          <a:p>
            <a:pPr fontAlgn="base">
              <a:spcBef>
                <a:spcPct val="0"/>
              </a:spcBef>
              <a:spcAft>
                <a:spcPct val="0"/>
              </a:spcAft>
              <a:defRPr/>
            </a:pPr>
            <a:endParaRPr lang="en-US">
              <a:solidFill>
                <a:srgbClr val="FFFFFF"/>
              </a:solidFill>
            </a:endParaRPr>
          </a:p>
        </p:txBody>
      </p:sp>
      <p:sp>
        <p:nvSpPr>
          <p:cNvPr id="48140" name="Rectangle 12"/>
          <p:cNvSpPr>
            <a:spLocks noGrp="1" noChangeArrowheads="1"/>
          </p:cNvSpPr>
          <p:nvPr>
            <p:ph type="ftr" sz="quarter" idx="3"/>
          </p:nvPr>
        </p:nvSpPr>
        <p:spPr bwMode="auto">
          <a:xfrm>
            <a:off x="45720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cs typeface="+mn-cs"/>
              </a:defRPr>
            </a:lvl1pPr>
          </a:lstStyle>
          <a:p>
            <a:pPr fontAlgn="base">
              <a:spcBef>
                <a:spcPct val="0"/>
              </a:spcBef>
              <a:spcAft>
                <a:spcPct val="0"/>
              </a:spcAft>
              <a:defRPr/>
            </a:pPr>
            <a:endParaRPr lang="en-US">
              <a:solidFill>
                <a:srgbClr val="FFFFFF"/>
              </a:solidFill>
            </a:endParaRPr>
          </a:p>
        </p:txBody>
      </p:sp>
      <p:sp>
        <p:nvSpPr>
          <p:cNvPr id="48141" name="Rectangle 13"/>
          <p:cNvSpPr>
            <a:spLocks noGrp="1" noChangeArrowheads="1"/>
          </p:cNvSpPr>
          <p:nvPr>
            <p:ph type="sldNum" sz="quarter" idx="4"/>
          </p:nvPr>
        </p:nvSpPr>
        <p:spPr bwMode="auto">
          <a:xfrm>
            <a:off x="9249834" y="6245225"/>
            <a:ext cx="253576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cs typeface="+mn-cs"/>
              </a:defRPr>
            </a:lvl1pPr>
          </a:lstStyle>
          <a:p>
            <a:pPr fontAlgn="base">
              <a:spcBef>
                <a:spcPct val="0"/>
              </a:spcBef>
              <a:spcAft>
                <a:spcPct val="0"/>
              </a:spcAft>
              <a:defRPr/>
            </a:pPr>
            <a:fld id="{B49AE349-F207-4B91-89A1-3D5BF7A744A0}"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8142" name="Rectangle 14"/>
          <p:cNvSpPr>
            <a:spLocks noGrp="1" noRot="1" noChangeArrowheads="1"/>
          </p:cNvSpPr>
          <p:nvPr>
            <p:ph type="title"/>
          </p:nvPr>
        </p:nvSpPr>
        <p:spPr bwMode="auto">
          <a:xfrm>
            <a:off x="609601" y="244476"/>
            <a:ext cx="11180233"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143" name="Rectangle 15"/>
          <p:cNvSpPr>
            <a:spLocks noGrp="1" noRot="1" noChangeArrowheads="1"/>
          </p:cNvSpPr>
          <p:nvPr>
            <p:ph type="body" idx="1"/>
          </p:nvPr>
        </p:nvSpPr>
        <p:spPr bwMode="auto">
          <a:xfrm>
            <a:off x="1117600" y="1905000"/>
            <a:ext cx="10676467"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252021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1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14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1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3" grpId="0" build="p">
        <p:tmplLst>
          <p:tmpl lvl="1">
            <p:tnLst>
              <p:par>
                <p:cTn presetID="1" presetClass="entr" presetSubtype="0" fill="hold" nodeType="clickEffect">
                  <p:stCondLst>
                    <p:cond delay="0"/>
                  </p:stCondLst>
                  <p:childTnLst>
                    <p:set>
                      <p:cBhvr>
                        <p:cTn dur="1" fill="hold">
                          <p:stCondLst>
                            <p:cond delay="0"/>
                          </p:stCondLst>
                        </p:cTn>
                        <p:tgtEl>
                          <p:spTgt spid="4814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4814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814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814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8143"/>
                        </p:tgtEl>
                        <p:attrNameLst>
                          <p:attrName>style.visibility</p:attrName>
                        </p:attrNameLst>
                      </p:cBhvr>
                      <p:to>
                        <p:strVal val="visible"/>
                      </p:to>
                    </p:set>
                  </p:childTnLst>
                </p:cTn>
              </p:par>
            </p:tnLst>
          </p:tmpl>
        </p:tmplLst>
      </p:bldP>
    </p:bldLst>
  </p:timing>
  <p:hf sldNum="0" hdr="0" ft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25451" y="1828800"/>
            <a:ext cx="11766549" cy="5029200"/>
            <a:chOff x="201" y="1152"/>
            <a:chExt cx="5559" cy="3168"/>
          </a:xfrm>
        </p:grpSpPr>
        <p:sp>
          <p:nvSpPr>
            <p:cNvPr id="1032" name="Freeform 3"/>
            <p:cNvSpPr>
              <a:spLocks/>
            </p:cNvSpPr>
            <p:nvPr/>
          </p:nvSpPr>
          <p:spPr bwMode="ltGray">
            <a:xfrm>
              <a:off x="528" y="2909"/>
              <a:ext cx="5232" cy="1411"/>
            </a:xfrm>
            <a:custGeom>
              <a:avLst/>
              <a:gdLst>
                <a:gd name="T0" fmla="*/ 0 w 4897"/>
                <a:gd name="T1" fmla="*/ 0 h 2182"/>
                <a:gd name="T2" fmla="*/ 0 w 4897"/>
                <a:gd name="T3" fmla="*/ 247 h 2182"/>
                <a:gd name="T4" fmla="*/ 6818 w 4897"/>
                <a:gd name="T5" fmla="*/ 247 h 2182"/>
                <a:gd name="T6" fmla="*/ 6818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charset="0"/>
              </a:endParaRPr>
            </a:p>
          </p:txBody>
        </p:sp>
        <p:sp>
          <p:nvSpPr>
            <p:cNvPr id="1033"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charset="0"/>
              </a:endParaRPr>
            </a:p>
          </p:txBody>
        </p:sp>
        <p:sp>
          <p:nvSpPr>
            <p:cNvPr id="1034" name="Freeform 5"/>
            <p:cNvSpPr>
              <a:spLocks/>
            </p:cNvSpPr>
            <p:nvPr/>
          </p:nvSpPr>
          <p:spPr bwMode="ltGray">
            <a:xfrm>
              <a:off x="528" y="2932"/>
              <a:ext cx="5232" cy="1388"/>
            </a:xfrm>
            <a:custGeom>
              <a:avLst/>
              <a:gdLst>
                <a:gd name="T0" fmla="*/ 0 w 4897"/>
                <a:gd name="T1" fmla="*/ 0 h 2182"/>
                <a:gd name="T2" fmla="*/ 0 w 4897"/>
                <a:gd name="T3" fmla="*/ 227 h 2182"/>
                <a:gd name="T4" fmla="*/ 6818 w 4897"/>
                <a:gd name="T5" fmla="*/ 227 h 2182"/>
                <a:gd name="T6" fmla="*/ 6818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charset="0"/>
              </a:endParaRPr>
            </a:p>
          </p:txBody>
        </p:sp>
        <p:sp>
          <p:nvSpPr>
            <p:cNvPr id="48134"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cs typeface="Arial" charset="0"/>
              </a:endParaRPr>
            </a:p>
          </p:txBody>
        </p:sp>
        <p:sp>
          <p:nvSpPr>
            <p:cNvPr id="48135"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cs typeface="Arial" charset="0"/>
              </a:endParaRPr>
            </a:p>
          </p:txBody>
        </p:sp>
        <p:sp>
          <p:nvSpPr>
            <p:cNvPr id="48136"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cs typeface="Arial" charset="0"/>
              </a:endParaRPr>
            </a:p>
          </p:txBody>
        </p:sp>
        <p:sp>
          <p:nvSpPr>
            <p:cNvPr id="48137"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cs typeface="Arial" charset="0"/>
              </a:endParaRPr>
            </a:p>
          </p:txBody>
        </p:sp>
        <p:sp>
          <p:nvSpPr>
            <p:cNvPr id="48138"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cs typeface="Arial" charset="0"/>
              </a:endParaRPr>
            </a:p>
          </p:txBody>
        </p:sp>
      </p:grpSp>
      <p:sp>
        <p:nvSpPr>
          <p:cNvPr id="48139" name="Rectangle 11"/>
          <p:cNvSpPr>
            <a:spLocks noGrp="1" noChangeArrowheads="1"/>
          </p:cNvSpPr>
          <p:nvPr>
            <p:ph type="dt" sz="half" idx="2"/>
          </p:nvPr>
        </p:nvSpPr>
        <p:spPr bwMode="auto">
          <a:xfrm>
            <a:off x="1117601" y="6245225"/>
            <a:ext cx="253576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cs typeface="+mn-cs"/>
              </a:defRPr>
            </a:lvl1pPr>
          </a:lstStyle>
          <a:p>
            <a:pPr fontAlgn="base">
              <a:spcBef>
                <a:spcPct val="0"/>
              </a:spcBef>
              <a:spcAft>
                <a:spcPct val="0"/>
              </a:spcAft>
              <a:defRPr/>
            </a:pPr>
            <a:endParaRPr lang="en-US">
              <a:solidFill>
                <a:srgbClr val="FFFFFF"/>
              </a:solidFill>
            </a:endParaRPr>
          </a:p>
        </p:txBody>
      </p:sp>
      <p:sp>
        <p:nvSpPr>
          <p:cNvPr id="48140" name="Rectangle 12"/>
          <p:cNvSpPr>
            <a:spLocks noGrp="1" noChangeArrowheads="1"/>
          </p:cNvSpPr>
          <p:nvPr>
            <p:ph type="ftr" sz="quarter" idx="3"/>
          </p:nvPr>
        </p:nvSpPr>
        <p:spPr bwMode="auto">
          <a:xfrm>
            <a:off x="45720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cs typeface="+mn-cs"/>
              </a:defRPr>
            </a:lvl1pPr>
          </a:lstStyle>
          <a:p>
            <a:pPr fontAlgn="base">
              <a:spcBef>
                <a:spcPct val="0"/>
              </a:spcBef>
              <a:spcAft>
                <a:spcPct val="0"/>
              </a:spcAft>
              <a:defRPr/>
            </a:pPr>
            <a:endParaRPr lang="en-US">
              <a:solidFill>
                <a:srgbClr val="FFFFFF"/>
              </a:solidFill>
            </a:endParaRPr>
          </a:p>
        </p:txBody>
      </p:sp>
      <p:sp>
        <p:nvSpPr>
          <p:cNvPr id="48141" name="Rectangle 13"/>
          <p:cNvSpPr>
            <a:spLocks noGrp="1" noChangeArrowheads="1"/>
          </p:cNvSpPr>
          <p:nvPr>
            <p:ph type="sldNum" sz="quarter" idx="4"/>
          </p:nvPr>
        </p:nvSpPr>
        <p:spPr bwMode="auto">
          <a:xfrm>
            <a:off x="9249834" y="6245225"/>
            <a:ext cx="253576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cs typeface="+mn-cs"/>
              </a:defRPr>
            </a:lvl1pPr>
          </a:lstStyle>
          <a:p>
            <a:pPr fontAlgn="base">
              <a:spcBef>
                <a:spcPct val="0"/>
              </a:spcBef>
              <a:spcAft>
                <a:spcPct val="0"/>
              </a:spcAft>
              <a:defRPr/>
            </a:pPr>
            <a:fld id="{B49AE349-F207-4B91-89A1-3D5BF7A744A0}"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8142" name="Rectangle 14"/>
          <p:cNvSpPr>
            <a:spLocks noGrp="1" noRot="1" noChangeArrowheads="1"/>
          </p:cNvSpPr>
          <p:nvPr>
            <p:ph type="title"/>
          </p:nvPr>
        </p:nvSpPr>
        <p:spPr bwMode="auto">
          <a:xfrm>
            <a:off x="609601" y="244476"/>
            <a:ext cx="11180233"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143" name="Rectangle 15"/>
          <p:cNvSpPr>
            <a:spLocks noGrp="1" noRot="1" noChangeArrowheads="1"/>
          </p:cNvSpPr>
          <p:nvPr>
            <p:ph type="body" idx="1"/>
          </p:nvPr>
        </p:nvSpPr>
        <p:spPr bwMode="auto">
          <a:xfrm>
            <a:off x="1117600" y="1905000"/>
            <a:ext cx="10676467"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6987930"/>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1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14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1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3" grpId="0" build="p">
        <p:tmplLst>
          <p:tmpl lvl="1">
            <p:tnLst>
              <p:par>
                <p:cTn presetID="1" presetClass="entr" presetSubtype="0" fill="hold" nodeType="clickEffect">
                  <p:stCondLst>
                    <p:cond delay="0"/>
                  </p:stCondLst>
                  <p:childTnLst>
                    <p:set>
                      <p:cBhvr>
                        <p:cTn dur="1" fill="hold">
                          <p:stCondLst>
                            <p:cond delay="0"/>
                          </p:stCondLst>
                        </p:cTn>
                        <p:tgtEl>
                          <p:spTgt spid="4814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4814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814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814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8143"/>
                        </p:tgtEl>
                        <p:attrNameLst>
                          <p:attrName>style.visibility</p:attrName>
                        </p:attrNameLst>
                      </p:cBhvr>
                      <p:to>
                        <p:strVal val="visible"/>
                      </p:to>
                    </p:set>
                  </p:childTnLst>
                </p:cTn>
              </p:par>
            </p:tnLst>
          </p:tmpl>
        </p:tmplLst>
      </p:bldP>
    </p:bldLst>
  </p:timing>
  <p:hf sldNum="0" hdr="0" ftr="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k94n1GfBbcw?t=1456"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www.newsweek.com/2015/01/02/thats-not-what-bible-says-294018.html"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www.britannica.com/topic/Arianism"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kinginstitute.stanford.edu/king-papers/documents/study-mithraism"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320800" y="469901"/>
            <a:ext cx="10363200" cy="3171826"/>
          </a:xfrm>
        </p:spPr>
        <p:txBody>
          <a:bodyPr/>
          <a:lstStyle/>
          <a:p>
            <a:pPr algn="ctr"/>
            <a:r>
              <a:rPr lang="en-US" dirty="0"/>
              <a:t>	</a:t>
            </a:r>
            <a:br>
              <a:rPr lang="en-US" dirty="0"/>
            </a:br>
            <a:r>
              <a:rPr lang="en-US" sz="4400" dirty="0"/>
              <a:t>State of the World</a:t>
            </a:r>
            <a:br>
              <a:rPr lang="en-US" dirty="0"/>
            </a:br>
            <a:r>
              <a:rPr lang="en-US" sz="3200" b="0" dirty="0"/>
              <a:t>Recent Past and Present</a:t>
            </a:r>
            <a:br>
              <a:rPr lang="en-US" sz="3200" b="0" dirty="0"/>
            </a:br>
            <a:r>
              <a:rPr lang="en-US" sz="3200" b="0" dirty="0"/>
              <a:t>Lecture Series</a:t>
            </a:r>
            <a:br>
              <a:rPr lang="en-US" sz="3600" i="1" dirty="0"/>
            </a:br>
            <a:r>
              <a:rPr lang="en-US" sz="3600" i="1" u="sng" dirty="0"/>
              <a:t>Section 1: The Christian Era</a:t>
            </a:r>
          </a:p>
        </p:txBody>
      </p:sp>
      <p:sp>
        <p:nvSpPr>
          <p:cNvPr id="3" name="Subtitle 2"/>
          <p:cNvSpPr>
            <a:spLocks noGrp="1"/>
          </p:cNvSpPr>
          <p:nvPr>
            <p:ph type="subTitle" sz="quarter" idx="1"/>
          </p:nvPr>
        </p:nvSpPr>
        <p:spPr>
          <a:xfrm>
            <a:off x="2514600" y="3962400"/>
            <a:ext cx="6781800" cy="2667000"/>
          </a:xfrm>
        </p:spPr>
        <p:txBody>
          <a:bodyPr/>
          <a:lstStyle/>
          <a:p>
            <a:pPr algn="ctr"/>
            <a:r>
              <a:rPr lang="en-US" dirty="0"/>
              <a:t>Dr. Ishaq Zahid</a:t>
            </a:r>
          </a:p>
          <a:p>
            <a:pPr algn="ctr"/>
            <a:r>
              <a:rPr lang="en-US" sz="2400" i="1" dirty="0"/>
              <a:t>June 2017</a:t>
            </a:r>
          </a:p>
          <a:p>
            <a:pPr algn="ctr"/>
            <a:r>
              <a:rPr lang="en-US" sz="2400" i="1" dirty="0"/>
              <a:t>IshaqZahid@yahoo.com</a:t>
            </a:r>
          </a:p>
        </p:txBody>
      </p:sp>
    </p:spTree>
    <p:extLst>
      <p:ext uri="{BB962C8B-B14F-4D97-AF65-F5344CB8AC3E}">
        <p14:creationId xmlns:p14="http://schemas.microsoft.com/office/powerpoint/2010/main" val="1729490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A40AC-D7FD-4FC5-9F33-18457B8302DD}"/>
              </a:ext>
            </a:extLst>
          </p:cNvPr>
          <p:cNvSpPr>
            <a:spLocks noGrp="1"/>
          </p:cNvSpPr>
          <p:nvPr>
            <p:ph type="title"/>
          </p:nvPr>
        </p:nvSpPr>
        <p:spPr/>
        <p:txBody>
          <a:bodyPr/>
          <a:lstStyle/>
          <a:p>
            <a:pPr algn="ctr"/>
            <a:r>
              <a:rPr lang="en-US" dirty="0"/>
              <a:t>The Quran on Christianity</a:t>
            </a:r>
          </a:p>
        </p:txBody>
      </p:sp>
      <p:sp>
        <p:nvSpPr>
          <p:cNvPr id="3" name="Content Placeholder 2">
            <a:extLst>
              <a:ext uri="{FF2B5EF4-FFF2-40B4-BE49-F238E27FC236}">
                <a16:creationId xmlns:a16="http://schemas.microsoft.com/office/drawing/2014/main" id="{50804D9E-4580-456A-A31E-D50F206FDF0F}"/>
              </a:ext>
            </a:extLst>
          </p:cNvPr>
          <p:cNvSpPr>
            <a:spLocks noGrp="1"/>
          </p:cNvSpPr>
          <p:nvPr>
            <p:ph idx="1"/>
          </p:nvPr>
        </p:nvSpPr>
        <p:spPr/>
        <p:txBody>
          <a:bodyPr/>
          <a:lstStyle/>
          <a:p>
            <a:pPr algn="r"/>
            <a:r>
              <a:rPr lang="ar-SA" dirty="0"/>
              <a:t>. قُلْ يَا أَهْلَ الْكِتَابِ لَا تَغْلُوا فِي دِينِكُمْ غَيْرَ الْحَقِّ وَلَا تَتَّبِعُوا أَهْوَاءَ قَوْمٍ قَدْ ضَلُّوا مِن قَبْلُ وَأَضَلُّوا كَثِيرًا وَضَلُّوا عَن سَوَاءِ السَّبِيلِ ﴿٧٧﴾</a:t>
            </a:r>
          </a:p>
          <a:p>
            <a:r>
              <a:rPr lang="en-US" dirty="0"/>
              <a:t>Say, "O People of the Scripture, do not exceed limits in your religion beyond the truth and do not follow the </a:t>
            </a:r>
            <a:r>
              <a:rPr lang="en-US" b="1" dirty="0"/>
              <a:t>inclinations of a people </a:t>
            </a:r>
            <a:r>
              <a:rPr lang="en-US" dirty="0"/>
              <a:t>who had gone astray before and misled many and have strayed from the soundness of the way." (5:77)</a:t>
            </a:r>
          </a:p>
          <a:p>
            <a:endParaRPr lang="en-US" dirty="0"/>
          </a:p>
        </p:txBody>
      </p:sp>
    </p:spTree>
    <p:extLst>
      <p:ext uri="{BB962C8B-B14F-4D97-AF65-F5344CB8AC3E}">
        <p14:creationId xmlns:p14="http://schemas.microsoft.com/office/powerpoint/2010/main" val="1457470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A40BE-65E3-4970-9540-A2B3179A2763}"/>
              </a:ext>
            </a:extLst>
          </p:cNvPr>
          <p:cNvSpPr>
            <a:spLocks noGrp="1"/>
          </p:cNvSpPr>
          <p:nvPr>
            <p:ph type="title"/>
          </p:nvPr>
        </p:nvSpPr>
        <p:spPr/>
        <p:txBody>
          <a:bodyPr/>
          <a:lstStyle/>
          <a:p>
            <a:pPr algn="ctr"/>
            <a:r>
              <a:rPr lang="en-US" dirty="0"/>
              <a:t>Dr. Jerald Dirks</a:t>
            </a:r>
          </a:p>
        </p:txBody>
      </p:sp>
      <p:sp>
        <p:nvSpPr>
          <p:cNvPr id="3" name="Content Placeholder 2">
            <a:extLst>
              <a:ext uri="{FF2B5EF4-FFF2-40B4-BE49-F238E27FC236}">
                <a16:creationId xmlns:a16="http://schemas.microsoft.com/office/drawing/2014/main" id="{7B791DC2-4B9C-46D4-96C9-411B53B5DDC2}"/>
              </a:ext>
            </a:extLst>
          </p:cNvPr>
          <p:cNvSpPr>
            <a:spLocks noGrp="1"/>
          </p:cNvSpPr>
          <p:nvPr>
            <p:ph idx="1"/>
          </p:nvPr>
        </p:nvSpPr>
        <p:spPr/>
        <p:txBody>
          <a:bodyPr/>
          <a:lstStyle/>
          <a:p>
            <a:r>
              <a:rPr lang="en-US" dirty="0">
                <a:hlinkClick r:id="rId3"/>
              </a:rPr>
              <a:t>https://youtu.be/k94n1GfBbcw?t=1456</a:t>
            </a:r>
            <a:endParaRPr lang="en-US" dirty="0"/>
          </a:p>
          <a:p>
            <a:endParaRPr lang="en-US" dirty="0"/>
          </a:p>
        </p:txBody>
      </p:sp>
    </p:spTree>
    <p:extLst>
      <p:ext uri="{BB962C8B-B14F-4D97-AF65-F5344CB8AC3E}">
        <p14:creationId xmlns:p14="http://schemas.microsoft.com/office/powerpoint/2010/main" val="207817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The Bible </a:t>
            </a:r>
            <a:r>
              <a:rPr lang="en-US" sz="2800" dirty="0"/>
              <a:t>(Newsweek Issue – 1/2015)</a:t>
            </a:r>
            <a:endParaRPr lang="en-US" dirty="0"/>
          </a:p>
        </p:txBody>
      </p:sp>
      <p:sp>
        <p:nvSpPr>
          <p:cNvPr id="3" name="Content Placeholder 2"/>
          <p:cNvSpPr>
            <a:spLocks noGrp="1"/>
          </p:cNvSpPr>
          <p:nvPr>
            <p:ph idx="1"/>
          </p:nvPr>
        </p:nvSpPr>
        <p:spPr>
          <a:xfrm>
            <a:off x="1117601" y="1905000"/>
            <a:ext cx="9918700" cy="4102100"/>
          </a:xfrm>
        </p:spPr>
        <p:txBody>
          <a:bodyPr/>
          <a:lstStyle/>
          <a:p>
            <a:pPr marL="0" indent="0" algn="ctr">
              <a:buNone/>
            </a:pPr>
            <a:r>
              <a:rPr lang="en-US" sz="2400" b="1" i="1" dirty="0"/>
              <a:t>The Articles are based in large part on the works of scores of theologians and scholars, some of which dates back centuries.</a:t>
            </a:r>
          </a:p>
          <a:p>
            <a:pPr marL="0" indent="0">
              <a:buNone/>
            </a:pPr>
            <a:endParaRPr lang="en-US" sz="2400" dirty="0"/>
          </a:p>
          <a:p>
            <a:pPr marL="457200" indent="-457200">
              <a:buFont typeface="+mj-lt"/>
              <a:buAutoNum type="arabicPeriod"/>
            </a:pPr>
            <a:r>
              <a:rPr lang="en-US" sz="2400" dirty="0"/>
              <a:t>No one has read the Bible, not even the Pope! We’ve all read a bad translation—a translation of translations of ….</a:t>
            </a:r>
          </a:p>
          <a:p>
            <a:pPr marL="514350" indent="-514350">
              <a:buFont typeface="+mj-lt"/>
              <a:buAutoNum type="arabicPeriod"/>
            </a:pPr>
            <a:r>
              <a:rPr lang="en-US" sz="2400" b="1" i="1" dirty="0"/>
              <a:t>John 5:7 </a:t>
            </a:r>
            <a:r>
              <a:rPr lang="en-US" sz="2400" i="1" dirty="0"/>
              <a:t>(“For there are three that bear record in heaven, the Father, the Word, and the Holy Ghost: and these three are one”) first appeared in KJB and is not in Greek copies.</a:t>
            </a:r>
          </a:p>
          <a:p>
            <a:pPr marL="514350" indent="-514350">
              <a:buFont typeface="+mj-lt"/>
              <a:buAutoNum type="arabicPeriod"/>
            </a:pPr>
            <a:r>
              <a:rPr lang="en-US" sz="2400" dirty="0"/>
              <a:t>With a little translational trickery, a fundamental tenet of Christianity—that Jesus is God—was reinforced in the Bible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0164" y="199795"/>
            <a:ext cx="2082235" cy="1467891"/>
          </a:xfrm>
          <a:prstGeom prst="rect">
            <a:avLst/>
          </a:prstGeom>
        </p:spPr>
      </p:pic>
    </p:spTree>
    <p:extLst>
      <p:ext uri="{BB962C8B-B14F-4D97-AF65-F5344CB8AC3E}">
        <p14:creationId xmlns:p14="http://schemas.microsoft.com/office/powerpoint/2010/main" val="2380292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0CAF2-0348-4F33-B0B2-1DA66A5A8FF0}"/>
              </a:ext>
            </a:extLst>
          </p:cNvPr>
          <p:cNvSpPr>
            <a:spLocks noGrp="1"/>
          </p:cNvSpPr>
          <p:nvPr>
            <p:ph type="title"/>
          </p:nvPr>
        </p:nvSpPr>
        <p:spPr/>
        <p:txBody>
          <a:bodyPr/>
          <a:lstStyle/>
          <a:p>
            <a:pPr algn="ctr"/>
            <a:r>
              <a:rPr lang="en-US" dirty="0" err="1"/>
              <a:t>weshouldgoeatmom</a:t>
            </a:r>
            <a:endParaRPr lang="en-US" dirty="0"/>
          </a:p>
        </p:txBody>
      </p:sp>
      <p:sp>
        <p:nvSpPr>
          <p:cNvPr id="3" name="Content Placeholder 2">
            <a:extLst>
              <a:ext uri="{FF2B5EF4-FFF2-40B4-BE49-F238E27FC236}">
                <a16:creationId xmlns:a16="http://schemas.microsoft.com/office/drawing/2014/main" id="{9132D463-9E76-41E6-BD1C-BE59DB9E0146}"/>
              </a:ext>
            </a:extLst>
          </p:cNvPr>
          <p:cNvSpPr>
            <a:spLocks noGrp="1"/>
          </p:cNvSpPr>
          <p:nvPr>
            <p:ph idx="1"/>
          </p:nvPr>
        </p:nvSpPr>
        <p:spPr/>
        <p:txBody>
          <a:bodyPr/>
          <a:lstStyle/>
          <a:p>
            <a:r>
              <a:rPr lang="en-US" sz="2400" dirty="0"/>
              <a:t>Manuscripts were originally written in </a:t>
            </a:r>
            <a:r>
              <a:rPr lang="en-US" sz="2400" dirty="0" err="1"/>
              <a:t>Koiné</a:t>
            </a:r>
            <a:r>
              <a:rPr lang="en-US" sz="2400" dirty="0"/>
              <a:t>, or “common” Greek, and not all of the amateur copyists spoke the language or were even fully literate. Some copied the script without understanding the words. </a:t>
            </a:r>
          </a:p>
          <a:p>
            <a:r>
              <a:rPr lang="en-US" sz="2400" dirty="0" err="1"/>
              <a:t>Koiné</a:t>
            </a:r>
            <a:r>
              <a:rPr lang="en-US" sz="2400" dirty="0"/>
              <a:t> was written in what is known as scriptio continua—meaning </a:t>
            </a:r>
            <a:r>
              <a:rPr lang="en-US" sz="2400" b="1" dirty="0"/>
              <a:t>no spaces</a:t>
            </a:r>
            <a:r>
              <a:rPr lang="en-US" sz="2400" dirty="0"/>
              <a:t> between words and no </a:t>
            </a:r>
            <a:r>
              <a:rPr lang="en-US" sz="2400" b="1" dirty="0"/>
              <a:t>punctuation</a:t>
            </a:r>
            <a:r>
              <a:rPr lang="en-US" sz="2400" dirty="0"/>
              <a:t>. </a:t>
            </a:r>
          </a:p>
          <a:p>
            <a:r>
              <a:rPr lang="en-US" sz="2400" dirty="0"/>
              <a:t>Example: </a:t>
            </a:r>
            <a:r>
              <a:rPr lang="en-US" sz="3600" b="1" dirty="0" err="1"/>
              <a:t>weshouldgoeatmom</a:t>
            </a:r>
            <a:r>
              <a:rPr lang="en-US" sz="2400" dirty="0"/>
              <a:t> </a:t>
            </a:r>
          </a:p>
          <a:p>
            <a:r>
              <a:rPr lang="en-US" sz="2400" dirty="0"/>
              <a:t>Sentences can have different meaning depending on where the spaces are placed: For example, </a:t>
            </a:r>
            <a:r>
              <a:rPr lang="en-US" sz="3600" b="1" dirty="0" err="1"/>
              <a:t>godisnowhere</a:t>
            </a:r>
            <a:endParaRPr lang="en-US" sz="3600" b="1" dirty="0"/>
          </a:p>
          <a:p>
            <a:pPr marL="0" indent="0">
              <a:buNone/>
            </a:pPr>
            <a:r>
              <a:rPr lang="en-US" sz="2000" dirty="0"/>
              <a:t>(Newsweek)</a:t>
            </a:r>
            <a:endParaRPr lang="en-US" sz="1400" dirty="0"/>
          </a:p>
        </p:txBody>
      </p:sp>
    </p:spTree>
    <p:extLst>
      <p:ext uri="{BB962C8B-B14F-4D97-AF65-F5344CB8AC3E}">
        <p14:creationId xmlns:p14="http://schemas.microsoft.com/office/powerpoint/2010/main" val="1067343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EC0BF-E16D-46FF-B6BF-68BF242F3AEA}"/>
              </a:ext>
            </a:extLst>
          </p:cNvPr>
          <p:cNvSpPr>
            <a:spLocks noGrp="1"/>
          </p:cNvSpPr>
          <p:nvPr>
            <p:ph type="title"/>
          </p:nvPr>
        </p:nvSpPr>
        <p:spPr/>
        <p:txBody>
          <a:bodyPr/>
          <a:lstStyle/>
          <a:p>
            <a:pPr algn="ctr"/>
            <a:r>
              <a:rPr lang="en-US" dirty="0"/>
              <a:t>“He that is without sin among you, let him first cast a stone.’’</a:t>
            </a:r>
          </a:p>
        </p:txBody>
      </p:sp>
      <p:sp>
        <p:nvSpPr>
          <p:cNvPr id="3" name="Content Placeholder 2">
            <a:extLst>
              <a:ext uri="{FF2B5EF4-FFF2-40B4-BE49-F238E27FC236}">
                <a16:creationId xmlns:a16="http://schemas.microsoft.com/office/drawing/2014/main" id="{81378156-D48D-4A87-B32F-E585DF7CF8AD}"/>
              </a:ext>
            </a:extLst>
          </p:cNvPr>
          <p:cNvSpPr>
            <a:spLocks noGrp="1"/>
          </p:cNvSpPr>
          <p:nvPr>
            <p:ph idx="1"/>
          </p:nvPr>
        </p:nvSpPr>
        <p:spPr/>
        <p:txBody>
          <a:bodyPr/>
          <a:lstStyle/>
          <a:p>
            <a:pPr marL="0" indent="0">
              <a:buNone/>
            </a:pPr>
            <a:r>
              <a:rPr lang="en-US" sz="2000" dirty="0"/>
              <a:t>A group of Pharisees and others bring a woman caught committing adultery to Jesus. Under Mosaic Law—the laws of Moses handed down in the Old Testament—she must be stoned to death. The Pharisees ask Jesus whether the woman should be released or killed, hoping to force him to choose between honoring Mosaic Law and his teachings of forgiveness. Jesus replies, “He that is without sin among you, let him first cast a stone.’’ The group leaves, and Jesus tells the woman to sin no more.</a:t>
            </a:r>
          </a:p>
          <a:p>
            <a:pPr marL="0" indent="0">
              <a:buNone/>
            </a:pPr>
            <a:r>
              <a:rPr lang="en-US" sz="2000" dirty="0"/>
              <a:t>Unfortunately, </a:t>
            </a:r>
            <a:r>
              <a:rPr lang="en-US" sz="2000" b="1" dirty="0"/>
              <a:t>John didn’t write it</a:t>
            </a:r>
            <a:r>
              <a:rPr lang="en-US" sz="2000" dirty="0"/>
              <a:t>. Scribes made it up sometime in the Middle Ages. It does not appear in any of the three other Gospels or in any of the early Greek versions of John. Even if the Gospel of John is an infallible telling of the history of Jesus’s ministry, the event simply never happened. Moreover, according to </a:t>
            </a:r>
            <a:r>
              <a:rPr lang="en-US" sz="2000" dirty="0" err="1"/>
              <a:t>Ehrman</a:t>
            </a:r>
            <a:r>
              <a:rPr lang="en-US" sz="2000" dirty="0"/>
              <a:t>, the </a:t>
            </a:r>
            <a:r>
              <a:rPr lang="en-US" sz="2000" b="1" dirty="0"/>
              <a:t>writing style </a:t>
            </a:r>
            <a:r>
              <a:rPr lang="en-US" sz="2000" dirty="0"/>
              <a:t>for that story is different from the rest of John, and the section includes phrases that do not appear anywhere else in the Bible. Scholars say they are words more commonly used long after that Gospel was written. (Newsweek)</a:t>
            </a:r>
          </a:p>
          <a:p>
            <a:pPr marL="0" indent="0">
              <a:buNone/>
            </a:pPr>
            <a:endParaRPr lang="en-US" sz="2000" dirty="0"/>
          </a:p>
          <a:p>
            <a:pPr marL="0" indent="0">
              <a:buNone/>
            </a:pPr>
            <a:endParaRPr lang="en-US" sz="2000" dirty="0"/>
          </a:p>
          <a:p>
            <a:pPr marL="0" indent="0">
              <a:buNone/>
            </a:pPr>
            <a:endParaRPr lang="en-US" sz="2400" dirty="0"/>
          </a:p>
        </p:txBody>
      </p:sp>
    </p:spTree>
    <p:extLst>
      <p:ext uri="{BB962C8B-B14F-4D97-AF65-F5344CB8AC3E}">
        <p14:creationId xmlns:p14="http://schemas.microsoft.com/office/powerpoint/2010/main" val="386892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55F3F-E457-4B5C-8BDE-03F7829C1233}"/>
              </a:ext>
            </a:extLst>
          </p:cNvPr>
          <p:cNvSpPr>
            <a:spLocks noGrp="1"/>
          </p:cNvSpPr>
          <p:nvPr>
            <p:ph type="title"/>
          </p:nvPr>
        </p:nvSpPr>
        <p:spPr/>
        <p:txBody>
          <a:bodyPr/>
          <a:lstStyle/>
          <a:p>
            <a:r>
              <a:rPr lang="en-US" dirty="0">
                <a:effectLst/>
              </a:rPr>
              <a:t>The Pentecostal snake-handlers</a:t>
            </a:r>
            <a:endParaRPr lang="en-US" dirty="0"/>
          </a:p>
        </p:txBody>
      </p:sp>
      <p:sp>
        <p:nvSpPr>
          <p:cNvPr id="3" name="Content Placeholder 2">
            <a:extLst>
              <a:ext uri="{FF2B5EF4-FFF2-40B4-BE49-F238E27FC236}">
                <a16:creationId xmlns:a16="http://schemas.microsoft.com/office/drawing/2014/main" id="{77E88951-FA8E-4375-938B-C2F0F7BB96E1}"/>
              </a:ext>
            </a:extLst>
          </p:cNvPr>
          <p:cNvSpPr>
            <a:spLocks noGrp="1"/>
          </p:cNvSpPr>
          <p:nvPr>
            <p:ph idx="1"/>
          </p:nvPr>
        </p:nvSpPr>
        <p:spPr/>
        <p:txBody>
          <a:bodyPr/>
          <a:lstStyle/>
          <a:p>
            <a:r>
              <a:rPr lang="en-US" sz="2400" dirty="0"/>
              <a:t>Gospel of Mark, 16:17-18. </a:t>
            </a:r>
          </a:p>
          <a:p>
            <a:r>
              <a:rPr lang="en-US" sz="2400" dirty="0"/>
              <a:t>Those who believe in Jesus will speak in tongues and have extraordinary powers, such as the ability to cast out demons, heal the sick and handle snakes. </a:t>
            </a:r>
          </a:p>
          <a:p>
            <a:r>
              <a:rPr lang="en-US" sz="2400" dirty="0"/>
              <a:t>Pentecostal ministers often babble incomprehensible sounds, proclaiming—based in part on these verses in Mark—that the noises they are making show that the Holy Spirit is in them.</a:t>
            </a:r>
          </a:p>
          <a:p>
            <a:r>
              <a:rPr lang="en-US" sz="2400" dirty="0"/>
              <a:t>A primary justification for the emergence of the Pentecostal snake-handlers.</a:t>
            </a:r>
          </a:p>
          <a:p>
            <a:pPr marL="0" indent="0">
              <a:buNone/>
            </a:pPr>
            <a:r>
              <a:rPr lang="en-US" sz="2400" dirty="0"/>
              <a:t>(Newsweek)</a:t>
            </a:r>
          </a:p>
        </p:txBody>
      </p:sp>
    </p:spTree>
    <p:extLst>
      <p:ext uri="{BB962C8B-B14F-4D97-AF65-F5344CB8AC3E}">
        <p14:creationId xmlns:p14="http://schemas.microsoft.com/office/powerpoint/2010/main" val="362636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80950-3FF5-4C98-BFC7-151692AD2548}"/>
              </a:ext>
            </a:extLst>
          </p:cNvPr>
          <p:cNvSpPr>
            <a:spLocks noGrp="1"/>
          </p:cNvSpPr>
          <p:nvPr>
            <p:ph type="title"/>
          </p:nvPr>
        </p:nvSpPr>
        <p:spPr/>
        <p:txBody>
          <a:bodyPr/>
          <a:lstStyle/>
          <a:p>
            <a:r>
              <a:rPr lang="en-US" dirty="0"/>
              <a:t>The earliest versions of Mark stop at 16:8 </a:t>
            </a:r>
            <a:br>
              <a:rPr lang="en-US" dirty="0"/>
            </a:br>
            <a:endParaRPr lang="en-US" dirty="0"/>
          </a:p>
        </p:txBody>
      </p:sp>
      <p:sp>
        <p:nvSpPr>
          <p:cNvPr id="3" name="Content Placeholder 2">
            <a:extLst>
              <a:ext uri="{FF2B5EF4-FFF2-40B4-BE49-F238E27FC236}">
                <a16:creationId xmlns:a16="http://schemas.microsoft.com/office/drawing/2014/main" id="{76414DC6-4D84-4F54-AC8A-5C2800D4E237}"/>
              </a:ext>
            </a:extLst>
          </p:cNvPr>
          <p:cNvSpPr>
            <a:spLocks noGrp="1"/>
          </p:cNvSpPr>
          <p:nvPr>
            <p:ph idx="1"/>
          </p:nvPr>
        </p:nvSpPr>
        <p:spPr/>
        <p:txBody>
          <a:bodyPr/>
          <a:lstStyle/>
          <a:p>
            <a:r>
              <a:rPr lang="en-US" dirty="0"/>
              <a:t>The 12 verses that follow in modern Bibles—Jesus appearing to Mary Magdalene and the Disciples and then ascending to Heaven—</a:t>
            </a:r>
            <a:r>
              <a:rPr lang="en-US" b="1" dirty="0"/>
              <a:t>are not there</a:t>
            </a:r>
            <a:r>
              <a:rPr lang="en-US" dirty="0"/>
              <a:t>. </a:t>
            </a:r>
          </a:p>
          <a:p>
            <a:r>
              <a:rPr lang="en-US" dirty="0"/>
              <a:t>A significant moment that would be hard to forget, one would think.</a:t>
            </a:r>
          </a:p>
          <a:p>
            <a:endParaRPr lang="en-US" dirty="0"/>
          </a:p>
          <a:p>
            <a:pPr marL="0" indent="0">
              <a:buNone/>
            </a:pPr>
            <a:r>
              <a:rPr lang="en-US" sz="2400" dirty="0"/>
              <a:t>(Newsweek)</a:t>
            </a:r>
          </a:p>
        </p:txBody>
      </p:sp>
    </p:spTree>
    <p:extLst>
      <p:ext uri="{BB962C8B-B14F-4D97-AF65-F5344CB8AC3E}">
        <p14:creationId xmlns:p14="http://schemas.microsoft.com/office/powerpoint/2010/main" val="1670887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251DB-3E6F-4AE5-889C-31B39A6DE454}"/>
              </a:ext>
            </a:extLst>
          </p:cNvPr>
          <p:cNvSpPr>
            <a:spLocks noGrp="1"/>
          </p:cNvSpPr>
          <p:nvPr>
            <p:ph type="title"/>
          </p:nvPr>
        </p:nvSpPr>
        <p:spPr/>
        <p:txBody>
          <a:bodyPr/>
          <a:lstStyle/>
          <a:p>
            <a:r>
              <a:rPr lang="en-US" dirty="0"/>
              <a:t>Some Critical Portions of the Bible</a:t>
            </a:r>
          </a:p>
        </p:txBody>
      </p:sp>
      <p:sp>
        <p:nvSpPr>
          <p:cNvPr id="3" name="Content Placeholder 2">
            <a:extLst>
              <a:ext uri="{FF2B5EF4-FFF2-40B4-BE49-F238E27FC236}">
                <a16:creationId xmlns:a16="http://schemas.microsoft.com/office/drawing/2014/main" id="{14DF8FB6-D8A9-42C1-8883-F43A2D06D562}"/>
              </a:ext>
            </a:extLst>
          </p:cNvPr>
          <p:cNvSpPr>
            <a:spLocks noGrp="1"/>
          </p:cNvSpPr>
          <p:nvPr>
            <p:ph idx="1"/>
          </p:nvPr>
        </p:nvSpPr>
        <p:spPr/>
        <p:txBody>
          <a:bodyPr/>
          <a:lstStyle/>
          <a:p>
            <a:r>
              <a:rPr lang="en-US" sz="2400" dirty="0"/>
              <a:t>John 5:7 (“For there are three that bear record in heaven, the Father, the Word, and the Holy Ghost: and these three are one”); </a:t>
            </a:r>
          </a:p>
          <a:p>
            <a:r>
              <a:rPr lang="en-US" sz="2400" dirty="0"/>
              <a:t>Luke 22:20 (“Likewise also the cup after supper, saying, This cup is the new testament in my blood, which is shed for you”); and </a:t>
            </a:r>
          </a:p>
          <a:p>
            <a:r>
              <a:rPr lang="en-US" sz="2400" dirty="0"/>
              <a:t>Luke 24:51 (“And it came to pass, while he blessed them, he was parted from them, and carried up into heaven”). </a:t>
            </a:r>
          </a:p>
          <a:p>
            <a:r>
              <a:rPr lang="en-US" sz="2400" dirty="0"/>
              <a:t>These first appeared in manuscripts used by the translators who created the </a:t>
            </a:r>
            <a:r>
              <a:rPr lang="en-US" sz="2400" b="1" dirty="0"/>
              <a:t>King James Bible</a:t>
            </a:r>
            <a:r>
              <a:rPr lang="en-US" sz="2400" dirty="0"/>
              <a:t>, but are not in the Greek copies from hundreds of years earlier.</a:t>
            </a:r>
          </a:p>
          <a:p>
            <a:pPr marL="0" indent="0">
              <a:buNone/>
            </a:pPr>
            <a:r>
              <a:rPr lang="en-US" sz="2400" dirty="0"/>
              <a:t>(Newsweek)</a:t>
            </a:r>
          </a:p>
          <a:p>
            <a:pPr marL="0" indent="0">
              <a:buNone/>
            </a:pPr>
            <a:endParaRPr lang="en-US" sz="2400" dirty="0"/>
          </a:p>
        </p:txBody>
      </p:sp>
    </p:spTree>
    <p:extLst>
      <p:ext uri="{BB962C8B-B14F-4D97-AF65-F5344CB8AC3E}">
        <p14:creationId xmlns:p14="http://schemas.microsoft.com/office/powerpoint/2010/main" val="1644437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921E4-C9D0-4693-A569-DDC13DD2ECBC}"/>
              </a:ext>
            </a:extLst>
          </p:cNvPr>
          <p:cNvSpPr>
            <a:spLocks noGrp="1"/>
          </p:cNvSpPr>
          <p:nvPr>
            <p:ph type="title"/>
          </p:nvPr>
        </p:nvSpPr>
        <p:spPr/>
        <p:txBody>
          <a:bodyPr/>
          <a:lstStyle/>
          <a:p>
            <a:pPr algn="ctr"/>
            <a:r>
              <a:rPr lang="en-US" dirty="0">
                <a:effectLst/>
              </a:rPr>
              <a:t>The Bible: </a:t>
            </a:r>
            <a:br>
              <a:rPr lang="en-US" dirty="0">
                <a:effectLst/>
              </a:rPr>
            </a:br>
            <a:r>
              <a:rPr lang="en-US" dirty="0">
                <a:effectLst/>
              </a:rPr>
              <a:t>So Misunderstood It's a Sin</a:t>
            </a:r>
            <a:endParaRPr lang="en-US" dirty="0"/>
          </a:p>
        </p:txBody>
      </p:sp>
      <p:sp>
        <p:nvSpPr>
          <p:cNvPr id="3" name="Content Placeholder 2">
            <a:extLst>
              <a:ext uri="{FF2B5EF4-FFF2-40B4-BE49-F238E27FC236}">
                <a16:creationId xmlns:a16="http://schemas.microsoft.com/office/drawing/2014/main" id="{A5DF85E0-995B-42C9-AEF8-FF0BF2759A0F}"/>
              </a:ext>
            </a:extLst>
          </p:cNvPr>
          <p:cNvSpPr>
            <a:spLocks noGrp="1"/>
          </p:cNvSpPr>
          <p:nvPr>
            <p:ph idx="1"/>
          </p:nvPr>
        </p:nvSpPr>
        <p:spPr/>
        <p:txBody>
          <a:bodyPr/>
          <a:lstStyle/>
          <a:p>
            <a:r>
              <a:rPr lang="en-US" sz="2400" dirty="0">
                <a:effectLst/>
              </a:rPr>
              <a:t>These are not the only parts of the Bible that appear to have been added much later. There are many, many more—in fact, far more than can be explored without filling up the next several issues of Newsweek.</a:t>
            </a:r>
          </a:p>
          <a:p>
            <a:endParaRPr lang="en-US" sz="2400" dirty="0">
              <a:effectLst/>
            </a:endParaRPr>
          </a:p>
          <a:p>
            <a:r>
              <a:rPr lang="en-US" sz="2400" dirty="0">
                <a:effectLst/>
              </a:rPr>
              <a:t>Taken from:</a:t>
            </a:r>
            <a:br>
              <a:rPr lang="en-US" sz="2400" dirty="0">
                <a:effectLst/>
              </a:rPr>
            </a:br>
            <a:r>
              <a:rPr lang="en-US" sz="2400" b="1" dirty="0">
                <a:effectLst/>
              </a:rPr>
              <a:t>The Bible: So Misunderstood It's a Sin </a:t>
            </a:r>
            <a:r>
              <a:rPr lang="en-US" sz="2400" dirty="0">
                <a:effectLst/>
              </a:rPr>
              <a:t>By Kurt Eichenwald / December 23, 2014</a:t>
            </a:r>
            <a:br>
              <a:rPr lang="en-US" sz="2400" dirty="0">
                <a:effectLst/>
              </a:rPr>
            </a:br>
            <a:r>
              <a:rPr lang="en-US" sz="2400" dirty="0">
                <a:effectLst/>
              </a:rPr>
              <a:t>Newsweek Magazine</a:t>
            </a:r>
            <a:br>
              <a:rPr lang="en-US" sz="2400" dirty="0">
                <a:effectLst/>
              </a:rPr>
            </a:br>
            <a:r>
              <a:rPr lang="en-US" sz="2400" u="sng" dirty="0">
                <a:effectLst/>
                <a:hlinkClick r:id="rId3"/>
              </a:rPr>
              <a:t>http://www.newsweek.com/2015/01/02/thats-not-what-bible-says-294018.html</a:t>
            </a:r>
            <a:endParaRPr lang="en-US" sz="2400" dirty="0">
              <a:effectLst/>
            </a:endParaRPr>
          </a:p>
          <a:p>
            <a:pPr marL="0" indent="0">
              <a:buNone/>
            </a:pPr>
            <a:endParaRPr lang="en-US" dirty="0"/>
          </a:p>
        </p:txBody>
      </p:sp>
    </p:spTree>
    <p:extLst>
      <p:ext uri="{BB962C8B-B14F-4D97-AF65-F5344CB8AC3E}">
        <p14:creationId xmlns:p14="http://schemas.microsoft.com/office/powerpoint/2010/main" val="3354037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1" y="304801"/>
            <a:ext cx="8385175" cy="1431925"/>
          </a:xfrm>
        </p:spPr>
        <p:txBody>
          <a:bodyPr/>
          <a:lstStyle/>
          <a:p>
            <a:pPr algn="ctr"/>
            <a:r>
              <a:rPr lang="en-US" dirty="0"/>
              <a:t>A Summary</a:t>
            </a:r>
          </a:p>
        </p:txBody>
      </p:sp>
      <p:sp>
        <p:nvSpPr>
          <p:cNvPr id="3" name="Content Placeholder 2"/>
          <p:cNvSpPr>
            <a:spLocks noGrp="1"/>
          </p:cNvSpPr>
          <p:nvPr>
            <p:ph idx="1"/>
          </p:nvPr>
        </p:nvSpPr>
        <p:spPr>
          <a:xfrm>
            <a:off x="1117601" y="1736726"/>
            <a:ext cx="9791699" cy="4816474"/>
          </a:xfrm>
        </p:spPr>
        <p:txBody>
          <a:bodyPr/>
          <a:lstStyle/>
          <a:p>
            <a:r>
              <a:rPr lang="en-US" sz="2400" dirty="0"/>
              <a:t>For centuries, Christians were certain God had guided the hand not only of the original writers but also of all those copyists. </a:t>
            </a:r>
          </a:p>
          <a:p>
            <a:r>
              <a:rPr lang="en-US" sz="2400" b="1" dirty="0"/>
              <a:t>But in the past 100 years or so, tens of thousands of manuscripts of the New Testament have been discovered, dating back centuries</a:t>
            </a:r>
            <a:r>
              <a:rPr lang="en-US" sz="2400" dirty="0"/>
              <a:t>. </a:t>
            </a:r>
          </a:p>
          <a:p>
            <a:r>
              <a:rPr lang="en-US" sz="2400" dirty="0"/>
              <a:t>What biblical scholars now know is that later versions of the books differ significantly from earlier ones.</a:t>
            </a:r>
          </a:p>
          <a:p>
            <a:r>
              <a:rPr lang="en-US" sz="2400" dirty="0"/>
              <a:t>In fact, even copies from the same time periods differ from each other. “</a:t>
            </a:r>
            <a:r>
              <a:rPr lang="en-US" sz="2400" b="1" dirty="0"/>
              <a:t>There are more variations among our manuscripts than there are words in the New Testament</a:t>
            </a:r>
            <a:r>
              <a:rPr lang="en-US" sz="2400" dirty="0"/>
              <a:t>,” </a:t>
            </a:r>
            <a:r>
              <a:rPr lang="en-US" sz="2000" dirty="0"/>
              <a:t>says </a:t>
            </a:r>
            <a:r>
              <a:rPr lang="en-US" sz="2000" i="1" dirty="0"/>
              <a:t>Dr. Bart D. </a:t>
            </a:r>
            <a:r>
              <a:rPr lang="en-US" sz="2000" i="1" dirty="0" err="1"/>
              <a:t>Ehrman</a:t>
            </a:r>
            <a:endParaRPr lang="en-US" sz="2000" i="1" dirty="0"/>
          </a:p>
          <a:p>
            <a:r>
              <a:rPr lang="en-US" sz="2000" i="1" dirty="0"/>
              <a:t>(Newsweek)</a:t>
            </a:r>
          </a:p>
        </p:txBody>
      </p:sp>
    </p:spTree>
    <p:extLst>
      <p:ext uri="{BB962C8B-B14F-4D97-AF65-F5344CB8AC3E}">
        <p14:creationId xmlns:p14="http://schemas.microsoft.com/office/powerpoint/2010/main" val="236964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Christian Era</a:t>
            </a:r>
          </a:p>
        </p:txBody>
      </p:sp>
      <p:sp>
        <p:nvSpPr>
          <p:cNvPr id="3" name="Content Placeholder 2"/>
          <p:cNvSpPr>
            <a:spLocks noGrp="1"/>
          </p:cNvSpPr>
          <p:nvPr>
            <p:ph idx="1"/>
          </p:nvPr>
        </p:nvSpPr>
        <p:spPr>
          <a:xfrm>
            <a:off x="1041400" y="1257300"/>
            <a:ext cx="10121900" cy="5356224"/>
          </a:xfrm>
        </p:spPr>
        <p:txBody>
          <a:bodyPr/>
          <a:lstStyle/>
          <a:p>
            <a:pPr marL="0" indent="0">
              <a:buNone/>
            </a:pPr>
            <a:r>
              <a:rPr lang="en-US" sz="2000" dirty="0"/>
              <a:t>1.	</a:t>
            </a:r>
            <a:r>
              <a:rPr lang="en-US" sz="2400" dirty="0"/>
              <a:t>The Roman Empire at the time of Jesus (</a:t>
            </a:r>
            <a:r>
              <a:rPr lang="en-US" sz="2400" dirty="0" err="1"/>
              <a:t>a.s</a:t>
            </a:r>
            <a:r>
              <a:rPr lang="en-US" sz="2400" dirty="0"/>
              <a:t>.)</a:t>
            </a:r>
          </a:p>
          <a:p>
            <a:pPr marL="0" indent="0">
              <a:buNone/>
            </a:pPr>
            <a:r>
              <a:rPr lang="en-US" sz="2400" dirty="0"/>
              <a:t>2.	A Study of Mithraism by Martin Luther King Jr.</a:t>
            </a:r>
          </a:p>
          <a:p>
            <a:pPr marL="0" indent="0">
              <a:buNone/>
            </a:pPr>
            <a:r>
              <a:rPr lang="en-US" sz="2400" dirty="0"/>
              <a:t>3.	</a:t>
            </a:r>
            <a:r>
              <a:rPr lang="en-US" sz="2400" b="1" dirty="0"/>
              <a:t>The Bible </a:t>
            </a:r>
            <a:r>
              <a:rPr lang="en-US" sz="2400" dirty="0"/>
              <a:t>by Newsweek, Double Issue, January 2015</a:t>
            </a:r>
          </a:p>
          <a:p>
            <a:pPr marL="800100" lvl="2" indent="0">
              <a:buNone/>
            </a:pPr>
            <a:r>
              <a:rPr lang="en-US" sz="1400" dirty="0"/>
              <a:t>a.	</a:t>
            </a:r>
            <a:r>
              <a:rPr lang="en-US" sz="2000" dirty="0"/>
              <a:t>The good book is so misquoted it's a sin by Newsweek</a:t>
            </a:r>
          </a:p>
          <a:p>
            <a:pPr marL="800100" lvl="2" indent="0">
              <a:buNone/>
            </a:pPr>
            <a:r>
              <a:rPr lang="en-US" sz="2000" dirty="0"/>
              <a:t>b.	Playing Telephone with the Word of God by The Newsweek</a:t>
            </a:r>
          </a:p>
          <a:p>
            <a:pPr marL="800100" lvl="2" indent="0">
              <a:buNone/>
            </a:pPr>
            <a:r>
              <a:rPr lang="en-US" sz="2000" dirty="0"/>
              <a:t>c.	Translation Transubstantiation by The Newsweek</a:t>
            </a:r>
          </a:p>
          <a:p>
            <a:pPr marL="800100" lvl="2" indent="0">
              <a:buNone/>
            </a:pPr>
            <a:r>
              <a:rPr lang="en-US" sz="2000" dirty="0"/>
              <a:t>d.	The Sociopath Emperor  by The Newsweek</a:t>
            </a:r>
          </a:p>
          <a:p>
            <a:pPr marL="0" indent="0">
              <a:buNone/>
            </a:pPr>
            <a:r>
              <a:rPr lang="en-US" sz="2400" dirty="0"/>
              <a:t>4.	The Bloody History of Papal Rome—A Timeline</a:t>
            </a:r>
          </a:p>
          <a:p>
            <a:pPr marL="0" indent="0">
              <a:buNone/>
            </a:pPr>
            <a:r>
              <a:rPr lang="en-US" sz="2400" dirty="0"/>
              <a:t>5.	Medieval Torture Devices</a:t>
            </a:r>
          </a:p>
          <a:p>
            <a:pPr marL="0" indent="0">
              <a:buNone/>
            </a:pPr>
            <a:r>
              <a:rPr lang="en-US" sz="2400" dirty="0"/>
              <a:t>6.	Worst Torture in Medieval Times</a:t>
            </a:r>
          </a:p>
          <a:p>
            <a:pPr marL="0" indent="0">
              <a:buNone/>
            </a:pPr>
            <a:r>
              <a:rPr lang="en-US" sz="2400" dirty="0"/>
              <a:t>7.	</a:t>
            </a:r>
            <a:r>
              <a:rPr lang="en-US" sz="1800" dirty="0"/>
              <a:t>Behind the Vault – Hidden Lessons from the Rise and Fall of Muslim Spain by Dr. Abdullah Hakim Quick</a:t>
            </a:r>
            <a:endParaRPr lang="en-US" sz="2400" dirty="0"/>
          </a:p>
          <a:p>
            <a:pPr marL="0" indent="0">
              <a:buNone/>
            </a:pPr>
            <a:endParaRPr lang="en-US" sz="2000" dirty="0"/>
          </a:p>
        </p:txBody>
      </p:sp>
    </p:spTree>
    <p:extLst>
      <p:ext uri="{BB962C8B-B14F-4D97-AF65-F5344CB8AC3E}">
        <p14:creationId xmlns:p14="http://schemas.microsoft.com/office/powerpoint/2010/main" val="3278131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Trinity</a:t>
            </a:r>
          </a:p>
        </p:txBody>
      </p:sp>
      <p:sp>
        <p:nvSpPr>
          <p:cNvPr id="3" name="Content Placeholder 2"/>
          <p:cNvSpPr>
            <a:spLocks noGrp="1"/>
          </p:cNvSpPr>
          <p:nvPr>
            <p:ph idx="1"/>
          </p:nvPr>
        </p:nvSpPr>
        <p:spPr/>
        <p:txBody>
          <a:bodyPr/>
          <a:lstStyle/>
          <a:p>
            <a:r>
              <a:rPr lang="en-US" sz="2800" b="1" dirty="0"/>
              <a:t>The Trinity</a:t>
            </a:r>
            <a:r>
              <a:rPr lang="en-US" sz="2800" dirty="0"/>
              <a:t>—the belief that Jesus and God are the same and, with the Holy Spirit, are a single entity—is a fundamental, yet deeply confusing, tenet. </a:t>
            </a:r>
          </a:p>
          <a:p>
            <a:r>
              <a:rPr lang="en-US" sz="2800" dirty="0"/>
              <a:t>So where does the clear declaration of God and Jesus as part of a triumvirate appear in the Greek manuscripts?</a:t>
            </a:r>
            <a:endParaRPr lang="en-US" sz="2800" b="1" dirty="0"/>
          </a:p>
          <a:p>
            <a:r>
              <a:rPr lang="en-US" sz="3600" b="1" dirty="0"/>
              <a:t>Nowhere. And in that deception lies a story of mass killings.</a:t>
            </a:r>
          </a:p>
          <a:p>
            <a:pPr marL="0" indent="0">
              <a:buNone/>
            </a:pPr>
            <a:r>
              <a:rPr lang="en-US" sz="2400" dirty="0">
                <a:effectLst/>
              </a:rPr>
              <a:t>(Newsweek)</a:t>
            </a:r>
          </a:p>
          <a:p>
            <a:endParaRPr lang="en-US" sz="2800" dirty="0"/>
          </a:p>
        </p:txBody>
      </p:sp>
    </p:spTree>
    <p:extLst>
      <p:ext uri="{BB962C8B-B14F-4D97-AF65-F5344CB8AC3E}">
        <p14:creationId xmlns:p14="http://schemas.microsoft.com/office/powerpoint/2010/main" val="1059335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ffectLst/>
              </a:rPr>
              <a:t>Early Christianity</a:t>
            </a:r>
            <a:endParaRPr lang="en-US" dirty="0"/>
          </a:p>
        </p:txBody>
      </p:sp>
      <p:sp>
        <p:nvSpPr>
          <p:cNvPr id="3" name="Content Placeholder 2"/>
          <p:cNvSpPr>
            <a:spLocks noGrp="1"/>
          </p:cNvSpPr>
          <p:nvPr>
            <p:ph idx="1"/>
          </p:nvPr>
        </p:nvSpPr>
        <p:spPr/>
        <p:txBody>
          <a:bodyPr/>
          <a:lstStyle/>
          <a:p>
            <a:r>
              <a:rPr lang="en-US" sz="2400" dirty="0"/>
              <a:t>Why would God, in conveying his message to the world, speak in whispers and riddles? </a:t>
            </a:r>
          </a:p>
          <a:p>
            <a:r>
              <a:rPr lang="en-US" sz="2400" dirty="0"/>
              <a:t>It seems nonsensical, but the belief that he refused to convey a clear message has led to the </a:t>
            </a:r>
            <a:r>
              <a:rPr lang="en-US" sz="2400" b="1" dirty="0"/>
              <a:t>slaughter of many thousands of Christians by Christians</a:t>
            </a:r>
            <a:r>
              <a:rPr lang="en-US" sz="2400" dirty="0"/>
              <a:t>. </a:t>
            </a:r>
          </a:p>
          <a:p>
            <a:r>
              <a:rPr lang="en-US" sz="2400" b="1" dirty="0"/>
              <a:t>In fact, Christians are believed to have massacred more followers of Jesus than any other group or nation.</a:t>
            </a:r>
          </a:p>
          <a:p>
            <a:r>
              <a:rPr lang="en-US" sz="2400" dirty="0"/>
              <a:t>Those who believed in the Trinity butchered Christians who didn’t.</a:t>
            </a:r>
            <a:endParaRPr lang="en-US" sz="2400" b="1" dirty="0"/>
          </a:p>
          <a:p>
            <a:pPr marL="0" indent="0">
              <a:buNone/>
            </a:pPr>
            <a:r>
              <a:rPr lang="en-US" sz="2000" dirty="0">
                <a:effectLst/>
              </a:rPr>
              <a:t>(Newsweek)</a:t>
            </a:r>
          </a:p>
          <a:p>
            <a:pPr marL="0" indent="0">
              <a:buNone/>
            </a:pPr>
            <a:endParaRPr lang="en-US" sz="2000" dirty="0"/>
          </a:p>
        </p:txBody>
      </p:sp>
    </p:spTree>
    <p:extLst>
      <p:ext uri="{BB962C8B-B14F-4D97-AF65-F5344CB8AC3E}">
        <p14:creationId xmlns:p14="http://schemas.microsoft.com/office/powerpoint/2010/main" val="838981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FE9AF-ABC2-499F-A91B-1D176E371934}"/>
              </a:ext>
            </a:extLst>
          </p:cNvPr>
          <p:cNvSpPr>
            <a:spLocks noGrp="1"/>
          </p:cNvSpPr>
          <p:nvPr>
            <p:ph type="title"/>
          </p:nvPr>
        </p:nvSpPr>
        <p:spPr/>
        <p:txBody>
          <a:bodyPr/>
          <a:lstStyle/>
          <a:p>
            <a:r>
              <a:rPr lang="en-US" dirty="0"/>
              <a:t>3, 2, 1, Crucifixion &amp; Slaughters</a:t>
            </a:r>
          </a:p>
        </p:txBody>
      </p:sp>
      <p:sp>
        <p:nvSpPr>
          <p:cNvPr id="3" name="Content Placeholder 2">
            <a:extLst>
              <a:ext uri="{FF2B5EF4-FFF2-40B4-BE49-F238E27FC236}">
                <a16:creationId xmlns:a16="http://schemas.microsoft.com/office/drawing/2014/main" id="{EF96FC7B-A97E-40D0-B248-BDD9353EC937}"/>
              </a:ext>
            </a:extLst>
          </p:cNvPr>
          <p:cNvSpPr>
            <a:spLocks noGrp="1"/>
          </p:cNvSpPr>
          <p:nvPr>
            <p:ph idx="1"/>
          </p:nvPr>
        </p:nvSpPr>
        <p:spPr>
          <a:xfrm>
            <a:off x="1117600" y="1905000"/>
            <a:ext cx="10676467" cy="4191000"/>
          </a:xfrm>
        </p:spPr>
        <p:txBody>
          <a:bodyPr/>
          <a:lstStyle/>
          <a:p>
            <a:r>
              <a:rPr lang="en-US" sz="2800" dirty="0"/>
              <a:t>Groups who believed </a:t>
            </a:r>
            <a:r>
              <a:rPr lang="en-US" sz="2800" b="1" dirty="0"/>
              <a:t>Jesus was two entities—God and man</a:t>
            </a:r>
            <a:r>
              <a:rPr lang="en-US" sz="2800" dirty="0"/>
              <a:t>—killed those who thought </a:t>
            </a:r>
            <a:r>
              <a:rPr lang="en-US" sz="2800" b="1" dirty="0"/>
              <a:t>Jesus was merely flesh and blood</a:t>
            </a:r>
            <a:r>
              <a:rPr lang="en-US" sz="2800" dirty="0"/>
              <a:t>. </a:t>
            </a:r>
          </a:p>
          <a:p>
            <a:r>
              <a:rPr lang="en-US" sz="2800" dirty="0"/>
              <a:t>Some felt certain God inspired Old Testament Scriptures, others were convinced they were the product of a different, evil God.</a:t>
            </a:r>
          </a:p>
          <a:p>
            <a:r>
              <a:rPr lang="en-US" sz="2800" dirty="0"/>
              <a:t>Some believed the Crucifixion brought salvation to humankind, others insisted it didn’t, </a:t>
            </a:r>
          </a:p>
          <a:p>
            <a:r>
              <a:rPr lang="en-US" b="1" dirty="0"/>
              <a:t>And still others believed Jesus wasn’t crucified.</a:t>
            </a:r>
          </a:p>
          <a:p>
            <a:pPr marL="0" indent="0">
              <a:buNone/>
            </a:pPr>
            <a:r>
              <a:rPr lang="en-US" sz="2400" dirty="0"/>
              <a:t>(Newsweek)</a:t>
            </a:r>
          </a:p>
          <a:p>
            <a:endParaRPr lang="en-US" dirty="0"/>
          </a:p>
        </p:txBody>
      </p:sp>
    </p:spTree>
    <p:extLst>
      <p:ext uri="{BB962C8B-B14F-4D97-AF65-F5344CB8AC3E}">
        <p14:creationId xmlns:p14="http://schemas.microsoft.com/office/powerpoint/2010/main" val="1364301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Early Gospels</a:t>
            </a:r>
          </a:p>
        </p:txBody>
      </p:sp>
      <p:sp>
        <p:nvSpPr>
          <p:cNvPr id="3" name="Content Placeholder 2"/>
          <p:cNvSpPr>
            <a:spLocks noGrp="1"/>
          </p:cNvSpPr>
          <p:nvPr>
            <p:ph idx="1"/>
          </p:nvPr>
        </p:nvSpPr>
        <p:spPr/>
        <p:txBody>
          <a:bodyPr/>
          <a:lstStyle/>
          <a:p>
            <a:r>
              <a:rPr lang="en-US" dirty="0">
                <a:effectLst/>
              </a:rPr>
              <a:t>For many centuries, Christianity was first a battle of books and then a battle of blood.</a:t>
            </a:r>
          </a:p>
          <a:p>
            <a:r>
              <a:rPr lang="en-US" dirty="0">
                <a:effectLst/>
              </a:rPr>
              <a:t>Most sects had their own gospels</a:t>
            </a:r>
          </a:p>
          <a:p>
            <a:r>
              <a:rPr lang="en-US" dirty="0">
                <a:effectLst/>
              </a:rPr>
              <a:t>There was the Gospel of Mary Magdalene, the Gospel of Simon Peter, the Gospel of Philip and the Gospel of Barnabas. (See http://barnabas.sabr.com )</a:t>
            </a:r>
          </a:p>
          <a:p>
            <a:pPr marL="0" indent="0">
              <a:buNone/>
            </a:pPr>
            <a:r>
              <a:rPr lang="en-US" sz="2400" dirty="0">
                <a:effectLst/>
              </a:rPr>
              <a:t>(Newsweek)</a:t>
            </a:r>
          </a:p>
          <a:p>
            <a:endParaRPr lang="en-US" dirty="0"/>
          </a:p>
        </p:txBody>
      </p:sp>
    </p:spTree>
    <p:extLst>
      <p:ext uri="{BB962C8B-B14F-4D97-AF65-F5344CB8AC3E}">
        <p14:creationId xmlns:p14="http://schemas.microsoft.com/office/powerpoint/2010/main" val="71349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Emperor Constantine</a:t>
            </a:r>
          </a:p>
        </p:txBody>
      </p:sp>
      <p:sp>
        <p:nvSpPr>
          <p:cNvPr id="3" name="Content Placeholder 2"/>
          <p:cNvSpPr>
            <a:spLocks noGrp="1"/>
          </p:cNvSpPr>
          <p:nvPr>
            <p:ph idx="1"/>
          </p:nvPr>
        </p:nvSpPr>
        <p:spPr>
          <a:xfrm>
            <a:off x="1117600" y="1905000"/>
            <a:ext cx="10676467" cy="4264152"/>
          </a:xfrm>
        </p:spPr>
        <p:txBody>
          <a:bodyPr/>
          <a:lstStyle/>
          <a:p>
            <a:r>
              <a:rPr lang="en-US" dirty="0"/>
              <a:t>Constantine was a brutal sociopath who murdered his eldest son, decapitated his brother-in-law and killed his wife by boiling her alive, and that was after he proclaimed that he had converted from worshipping the sun god to being a Christian. </a:t>
            </a:r>
          </a:p>
          <a:p>
            <a:r>
              <a:rPr lang="en-US" sz="3600" dirty="0">
                <a:effectLst/>
              </a:rPr>
              <a:t>Yet he also changed the course of Christian history.</a:t>
            </a:r>
          </a:p>
          <a:p>
            <a:pPr marL="0" indent="0">
              <a:buNone/>
            </a:pPr>
            <a:r>
              <a:rPr lang="en-US" sz="2000" dirty="0">
                <a:effectLst/>
              </a:rPr>
              <a:t>(Newsweek)</a:t>
            </a:r>
          </a:p>
          <a:p>
            <a:endParaRPr lang="en-US" dirty="0"/>
          </a:p>
        </p:txBody>
      </p:sp>
    </p:spTree>
    <p:extLst>
      <p:ext uri="{BB962C8B-B14F-4D97-AF65-F5344CB8AC3E}">
        <p14:creationId xmlns:p14="http://schemas.microsoft.com/office/powerpoint/2010/main" val="2468727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dispute: Jesus was God</a:t>
            </a:r>
          </a:p>
        </p:txBody>
      </p:sp>
      <p:sp>
        <p:nvSpPr>
          <p:cNvPr id="3" name="Content Placeholder 2"/>
          <p:cNvSpPr>
            <a:spLocks noGrp="1"/>
          </p:cNvSpPr>
          <p:nvPr>
            <p:ph idx="1"/>
          </p:nvPr>
        </p:nvSpPr>
        <p:spPr/>
        <p:txBody>
          <a:bodyPr/>
          <a:lstStyle/>
          <a:p>
            <a:r>
              <a:rPr lang="en-US" dirty="0"/>
              <a:t>The followers of a priest named </a:t>
            </a:r>
            <a:r>
              <a:rPr lang="en-US" b="1" dirty="0"/>
              <a:t>Arius</a:t>
            </a:r>
            <a:r>
              <a:rPr lang="en-US" dirty="0"/>
              <a:t> said, that God created Jesus. Arianism </a:t>
            </a:r>
            <a:r>
              <a:rPr lang="en-US" sz="2800" dirty="0">
                <a:hlinkClick r:id="rId3"/>
              </a:rPr>
              <a:t>https://www.britannica.com/topic/Arianism</a:t>
            </a:r>
            <a:endParaRPr lang="en-US" sz="2800" dirty="0"/>
          </a:p>
          <a:p>
            <a:r>
              <a:rPr lang="en-US" sz="2800" dirty="0"/>
              <a:t>But </a:t>
            </a:r>
            <a:r>
              <a:rPr lang="en-US" sz="2800" b="1" dirty="0"/>
              <a:t>Constantine</a:t>
            </a:r>
            <a:r>
              <a:rPr lang="en-US" sz="2800" dirty="0"/>
              <a:t> sided with those who believed Jesus was both God and man, so a statement of belief, called the </a:t>
            </a:r>
            <a:r>
              <a:rPr lang="en-US" sz="2800" b="1" dirty="0"/>
              <a:t>Nicene Creed</a:t>
            </a:r>
            <a:r>
              <a:rPr lang="en-US" sz="2800" dirty="0"/>
              <a:t>, was composed to proclaim that. </a:t>
            </a:r>
          </a:p>
          <a:p>
            <a:r>
              <a:rPr lang="en-US" sz="2800" dirty="0"/>
              <a:t>Those who refused to sign the statement were banished. </a:t>
            </a:r>
            <a:r>
              <a:rPr lang="en-US" sz="2800" b="1" dirty="0"/>
              <a:t>Others were slaughtered</a:t>
            </a:r>
            <a:r>
              <a:rPr lang="en-US" sz="2800" dirty="0"/>
              <a:t>. </a:t>
            </a:r>
          </a:p>
          <a:p>
            <a:pPr marL="0" indent="0">
              <a:buNone/>
            </a:pPr>
            <a:r>
              <a:rPr lang="en-US" sz="2400" dirty="0">
                <a:effectLst/>
              </a:rPr>
              <a:t>(Newsweek)</a:t>
            </a:r>
          </a:p>
          <a:p>
            <a:endParaRPr lang="en-US" sz="2800" dirty="0"/>
          </a:p>
        </p:txBody>
      </p:sp>
    </p:spTree>
    <p:extLst>
      <p:ext uri="{BB962C8B-B14F-4D97-AF65-F5344CB8AC3E}">
        <p14:creationId xmlns:p14="http://schemas.microsoft.com/office/powerpoint/2010/main" val="459043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Nicene Creed Rewritten</a:t>
            </a:r>
          </a:p>
        </p:txBody>
      </p:sp>
      <p:sp>
        <p:nvSpPr>
          <p:cNvPr id="3" name="Content Placeholder 2"/>
          <p:cNvSpPr>
            <a:spLocks noGrp="1"/>
          </p:cNvSpPr>
          <p:nvPr>
            <p:ph idx="1"/>
          </p:nvPr>
        </p:nvSpPr>
        <p:spPr/>
        <p:txBody>
          <a:bodyPr/>
          <a:lstStyle/>
          <a:p>
            <a:r>
              <a:rPr lang="en-US" sz="2400" dirty="0">
                <a:effectLst/>
              </a:rPr>
              <a:t>About 50 years later, in CE 381, the Romans held another meeting, this time in Constantinople. There, a new agreement was reached:</a:t>
            </a:r>
          </a:p>
          <a:p>
            <a:r>
              <a:rPr lang="en-US" sz="2400" b="1" u="sng" dirty="0">
                <a:effectLst/>
              </a:rPr>
              <a:t>Jesus wasn’t two, he was now three—Father, Son and Holy Ghost. </a:t>
            </a:r>
          </a:p>
          <a:p>
            <a:r>
              <a:rPr lang="en-US" sz="2400" dirty="0">
                <a:effectLst/>
              </a:rPr>
              <a:t>The </a:t>
            </a:r>
            <a:r>
              <a:rPr lang="en-US" sz="2400" b="1" dirty="0">
                <a:effectLst/>
              </a:rPr>
              <a:t>Nicene Creed was rewritten</a:t>
            </a:r>
            <a:r>
              <a:rPr lang="en-US" sz="2400" dirty="0">
                <a:effectLst/>
              </a:rPr>
              <a:t>, and those who refused to sign the statement were banished, and another wholesale slaughter began, </a:t>
            </a:r>
          </a:p>
          <a:p>
            <a:r>
              <a:rPr lang="en-US" sz="2400" dirty="0">
                <a:effectLst/>
              </a:rPr>
              <a:t>This time of those who rejected the </a:t>
            </a:r>
            <a:r>
              <a:rPr lang="en-US" sz="2400" b="1" dirty="0">
                <a:effectLst/>
              </a:rPr>
              <a:t>Trinity</a:t>
            </a:r>
            <a:r>
              <a:rPr lang="en-US" sz="2400" dirty="0">
                <a:effectLst/>
              </a:rPr>
              <a:t>, </a:t>
            </a:r>
            <a:r>
              <a:rPr lang="en-US" sz="2400" b="1" dirty="0">
                <a:effectLst/>
              </a:rPr>
              <a:t>a concept that is nowhere in the original Greek manuscripts and is often contradicted by it.</a:t>
            </a:r>
          </a:p>
          <a:p>
            <a:pPr marL="0" indent="0">
              <a:buNone/>
            </a:pPr>
            <a:r>
              <a:rPr lang="en-US" sz="2400" dirty="0">
                <a:effectLst/>
              </a:rPr>
              <a:t>(Newsweek)</a:t>
            </a:r>
          </a:p>
          <a:p>
            <a:endParaRPr lang="en-US" sz="2400" dirty="0"/>
          </a:p>
        </p:txBody>
      </p:sp>
    </p:spTree>
    <p:extLst>
      <p:ext uri="{BB962C8B-B14F-4D97-AF65-F5344CB8AC3E}">
        <p14:creationId xmlns:p14="http://schemas.microsoft.com/office/powerpoint/2010/main" val="1374824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Bible is a very human book</a:t>
            </a:r>
          </a:p>
        </p:txBody>
      </p:sp>
      <p:sp>
        <p:nvSpPr>
          <p:cNvPr id="3" name="Content Placeholder 2"/>
          <p:cNvSpPr>
            <a:spLocks noGrp="1"/>
          </p:cNvSpPr>
          <p:nvPr>
            <p:ph idx="1"/>
          </p:nvPr>
        </p:nvSpPr>
        <p:spPr/>
        <p:txBody>
          <a:bodyPr/>
          <a:lstStyle/>
          <a:p>
            <a:r>
              <a:rPr lang="en-US" sz="2800" dirty="0"/>
              <a:t>The Bible is a very human book. It was written, assembled, copied and translated by people. </a:t>
            </a:r>
          </a:p>
          <a:p>
            <a:r>
              <a:rPr lang="en-US" sz="2800" dirty="0"/>
              <a:t>That explains the flaws, the contradictions, and the theological disagreements in its pages. </a:t>
            </a:r>
          </a:p>
          <a:p>
            <a:r>
              <a:rPr lang="en-US" sz="2800" dirty="0"/>
              <a:t>Once that is understood, it is possible to find out which parts of the Bible were not in the earliest Greek manuscripts, which are the bad translations, and what one book says in comparison to another, and then try to discern the message for yourself.</a:t>
            </a:r>
          </a:p>
          <a:p>
            <a:pPr marL="0" indent="0">
              <a:buNone/>
            </a:pPr>
            <a:r>
              <a:rPr lang="en-US" sz="2400" dirty="0">
                <a:effectLst/>
              </a:rPr>
              <a:t>(Newsweek)</a:t>
            </a:r>
          </a:p>
          <a:p>
            <a:endParaRPr lang="en-US" sz="2800" dirty="0"/>
          </a:p>
        </p:txBody>
      </p:sp>
    </p:spTree>
    <p:extLst>
      <p:ext uri="{BB962C8B-B14F-4D97-AF65-F5344CB8AC3E}">
        <p14:creationId xmlns:p14="http://schemas.microsoft.com/office/powerpoint/2010/main" val="246710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18 Medieval Torture Devices</a:t>
            </a:r>
          </a:p>
        </p:txBody>
      </p:sp>
      <p:sp>
        <p:nvSpPr>
          <p:cNvPr id="3" name="Content Placeholder 2"/>
          <p:cNvSpPr>
            <a:spLocks noGrp="1"/>
          </p:cNvSpPr>
          <p:nvPr>
            <p:ph idx="1"/>
          </p:nvPr>
        </p:nvSpPr>
        <p:spPr/>
        <p:txBody>
          <a:bodyPr/>
          <a:lstStyle/>
          <a:p>
            <a:pPr marL="0">
              <a:lnSpc>
                <a:spcPct val="115000"/>
              </a:lnSpc>
              <a:spcBef>
                <a:spcPts val="0"/>
              </a:spcBef>
              <a:spcAft>
                <a:spcPts val="1000"/>
              </a:spcAft>
            </a:pPr>
            <a:endParaRPr lang="en-US" b="1" dirty="0">
              <a:effectLst/>
              <a:latin typeface="Calibri"/>
              <a:ea typeface="Calibri"/>
              <a:cs typeface="Arial"/>
            </a:endParaRPr>
          </a:p>
          <a:p>
            <a:pPr marL="0">
              <a:lnSpc>
                <a:spcPct val="115000"/>
              </a:lnSpc>
              <a:spcBef>
                <a:spcPts val="0"/>
              </a:spcBef>
              <a:spcAft>
                <a:spcPts val="1000"/>
              </a:spcAft>
            </a:pPr>
            <a:r>
              <a:rPr lang="en-US" b="1" dirty="0">
                <a:effectLst/>
                <a:latin typeface="Calibri"/>
                <a:ea typeface="Calibri"/>
                <a:cs typeface="Arial"/>
              </a:rPr>
              <a:t>Example:</a:t>
            </a:r>
            <a:br>
              <a:rPr lang="en-US" b="1" dirty="0">
                <a:effectLst/>
                <a:latin typeface="Calibri"/>
                <a:ea typeface="Calibri"/>
                <a:cs typeface="Arial"/>
              </a:rPr>
            </a:br>
            <a:r>
              <a:rPr lang="en-US" b="1" dirty="0">
                <a:effectLst/>
                <a:latin typeface="Calibri"/>
                <a:ea typeface="Calibri"/>
                <a:cs typeface="Arial"/>
              </a:rPr>
              <a:t>Brazen Bull –  Torture Device</a:t>
            </a:r>
          </a:p>
          <a:p>
            <a:r>
              <a:rPr lang="en-US" dirty="0">
                <a:effectLst/>
                <a:latin typeface="Calibri"/>
                <a:ea typeface="Calibri"/>
                <a:cs typeface="Arial"/>
              </a:rPr>
              <a:t>The Brazen Bull torture device originated in Greece. The Brazen Bull was made of Bronze. Victims were heated alive inside the Brazen Bull.</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2030" y="1676401"/>
            <a:ext cx="4047170" cy="2016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255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Worst Torture in Medieval Times</a:t>
            </a:r>
            <a:endParaRPr lang="en-US" dirty="0"/>
          </a:p>
        </p:txBody>
      </p:sp>
      <p:sp>
        <p:nvSpPr>
          <p:cNvPr id="3" name="Content Placeholder 2"/>
          <p:cNvSpPr>
            <a:spLocks noGrp="1"/>
          </p:cNvSpPr>
          <p:nvPr>
            <p:ph idx="1"/>
          </p:nvPr>
        </p:nvSpPr>
        <p:spPr/>
        <p:txBody>
          <a:bodyPr/>
          <a:lstStyle/>
          <a:p>
            <a:r>
              <a:rPr lang="en-US" dirty="0"/>
              <a:t>The Middle, Dark Ages or Medieval Times, in Europe was a long period of history from 500 CE to 1500 CE. That's 1000 years! It includes the time from the fall of the Roman Empire to the rise of the Ottoman Empire.</a:t>
            </a:r>
          </a:p>
        </p:txBody>
      </p:sp>
    </p:spTree>
    <p:extLst>
      <p:ext uri="{BB962C8B-B14F-4D97-AF65-F5344CB8AC3E}">
        <p14:creationId xmlns:p14="http://schemas.microsoft.com/office/powerpoint/2010/main" val="1652472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44477"/>
            <a:ext cx="11180233" cy="631824"/>
          </a:xfrm>
        </p:spPr>
        <p:txBody>
          <a:bodyPr/>
          <a:lstStyle/>
          <a:p>
            <a:pPr algn="ctr"/>
            <a:r>
              <a:rPr lang="en-US" sz="4000" dirty="0"/>
              <a:t>The Roman Empire</a:t>
            </a:r>
          </a:p>
        </p:txBody>
      </p:sp>
      <p:sp>
        <p:nvSpPr>
          <p:cNvPr id="6" name="Content Placeholder 5"/>
          <p:cNvSpPr>
            <a:spLocks noGrp="1"/>
          </p:cNvSpPr>
          <p:nvPr>
            <p:ph idx="1"/>
          </p:nvPr>
        </p:nvSpPr>
        <p:spPr>
          <a:xfrm>
            <a:off x="1104899" y="1228724"/>
            <a:ext cx="2273301" cy="5384800"/>
          </a:xfrm>
        </p:spPr>
        <p:txBody>
          <a:bodyPr/>
          <a:lstStyle/>
          <a:p>
            <a:r>
              <a:rPr lang="en-US" sz="2400" dirty="0"/>
              <a:t>The Roman Empire at the time of Jesus (</a:t>
            </a:r>
            <a:r>
              <a:rPr lang="en-US" sz="2400" dirty="0" err="1"/>
              <a:t>a.s.</a:t>
            </a:r>
            <a:r>
              <a:rPr lang="en-US" sz="2400" dirty="0"/>
              <a:t>)</a:t>
            </a:r>
          </a:p>
          <a:p>
            <a:endParaRPr lang="en-US" sz="2000" dirty="0"/>
          </a:p>
          <a:p>
            <a:r>
              <a:rPr lang="en-US" sz="2000" dirty="0"/>
              <a:t>State of Jewish Religious Leadership and their cause and effects for the Centuries that followed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769" y="876301"/>
            <a:ext cx="8547831" cy="5981699"/>
          </a:xfrm>
          <a:prstGeom prst="rect">
            <a:avLst/>
          </a:prstGeom>
        </p:spPr>
      </p:pic>
    </p:spTree>
    <p:extLst>
      <p:ext uri="{BB962C8B-B14F-4D97-AF65-F5344CB8AC3E}">
        <p14:creationId xmlns:p14="http://schemas.microsoft.com/office/powerpoint/2010/main" val="2205650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Extraordinary tools of torture</a:t>
            </a:r>
          </a:p>
        </p:txBody>
      </p:sp>
      <p:sp>
        <p:nvSpPr>
          <p:cNvPr id="3" name="Content Placeholder 2"/>
          <p:cNvSpPr>
            <a:spLocks noGrp="1"/>
          </p:cNvSpPr>
          <p:nvPr>
            <p:ph idx="1"/>
          </p:nvPr>
        </p:nvSpPr>
        <p:spPr>
          <a:xfrm>
            <a:off x="1017432" y="1676401"/>
            <a:ext cx="10776636" cy="4419599"/>
          </a:xfrm>
        </p:spPr>
        <p:txBody>
          <a:bodyPr/>
          <a:lstStyle/>
          <a:p>
            <a:r>
              <a:rPr lang="en-US" sz="2000" dirty="0"/>
              <a:t>The Brazen Bull torture device </a:t>
            </a:r>
          </a:p>
          <a:p>
            <a:r>
              <a:rPr lang="en-US" sz="2000" dirty="0"/>
              <a:t>Torture with a Saw</a:t>
            </a:r>
          </a:p>
          <a:p>
            <a:r>
              <a:rPr lang="en-US" sz="2000" dirty="0"/>
              <a:t>Breaking Wheel Torture</a:t>
            </a:r>
          </a:p>
          <a:p>
            <a:r>
              <a:rPr lang="en-US" sz="2000" dirty="0"/>
              <a:t>Torture on the Iron Chair</a:t>
            </a:r>
          </a:p>
          <a:p>
            <a:r>
              <a:rPr lang="en-US" sz="2000" dirty="0"/>
              <a:t>Torture on the Rack</a:t>
            </a:r>
          </a:p>
          <a:p>
            <a:r>
              <a:rPr lang="en-US" sz="2000" dirty="0"/>
              <a:t>Using rats for torture</a:t>
            </a:r>
          </a:p>
          <a:p>
            <a:r>
              <a:rPr lang="en-US" sz="2000" dirty="0"/>
              <a:t>Wooden Horse Torture</a:t>
            </a:r>
          </a:p>
          <a:p>
            <a:r>
              <a:rPr lang="en-US" sz="2000" dirty="0"/>
              <a:t>Pear of Anguish Torture</a:t>
            </a:r>
          </a:p>
          <a:p>
            <a:r>
              <a:rPr lang="en-US" sz="2000" dirty="0"/>
              <a:t>Breast Ripper torture</a:t>
            </a:r>
          </a:p>
          <a:p>
            <a:r>
              <a:rPr lang="en-US" sz="2000" dirty="0"/>
              <a:t>Hung, Drawn and Quartered</a:t>
            </a:r>
          </a:p>
          <a:p>
            <a:r>
              <a:rPr lang="en-US" sz="2000" dirty="0"/>
              <a:t>Iron Maiden torture</a:t>
            </a:r>
          </a:p>
          <a:p>
            <a:r>
              <a:rPr lang="en-US" sz="2000" dirty="0"/>
              <a:t>Knee splitter torture, …</a:t>
            </a:r>
          </a:p>
        </p:txBody>
      </p:sp>
      <p:pic>
        <p:nvPicPr>
          <p:cNvPr id="4" name="Picture 3">
            <a:extLst>
              <a:ext uri="{FF2B5EF4-FFF2-40B4-BE49-F238E27FC236}">
                <a16:creationId xmlns:a16="http://schemas.microsoft.com/office/drawing/2014/main" id="{7611216C-D40D-4544-BF3B-22D935E0E129}"/>
              </a:ext>
            </a:extLst>
          </p:cNvPr>
          <p:cNvPicPr>
            <a:picLocks noChangeAspect="1"/>
          </p:cNvPicPr>
          <p:nvPr/>
        </p:nvPicPr>
        <p:blipFill>
          <a:blip r:embed="rId3"/>
          <a:stretch>
            <a:fillRect/>
          </a:stretch>
        </p:blipFill>
        <p:spPr>
          <a:xfrm>
            <a:off x="8755444" y="2061271"/>
            <a:ext cx="1335140" cy="664522"/>
          </a:xfrm>
          <a:prstGeom prst="rect">
            <a:avLst/>
          </a:prstGeom>
        </p:spPr>
      </p:pic>
      <p:pic>
        <p:nvPicPr>
          <p:cNvPr id="5" name="Picture 4">
            <a:extLst>
              <a:ext uri="{FF2B5EF4-FFF2-40B4-BE49-F238E27FC236}">
                <a16:creationId xmlns:a16="http://schemas.microsoft.com/office/drawing/2014/main" id="{D4DF5D98-8755-4CB8-A140-416856B6D139}"/>
              </a:ext>
            </a:extLst>
          </p:cNvPr>
          <p:cNvPicPr>
            <a:picLocks noChangeAspect="1"/>
          </p:cNvPicPr>
          <p:nvPr/>
        </p:nvPicPr>
        <p:blipFill>
          <a:blip r:embed="rId4"/>
          <a:stretch>
            <a:fillRect/>
          </a:stretch>
        </p:blipFill>
        <p:spPr>
          <a:xfrm>
            <a:off x="8170140" y="2926986"/>
            <a:ext cx="1639966" cy="816935"/>
          </a:xfrm>
          <a:prstGeom prst="rect">
            <a:avLst/>
          </a:prstGeom>
        </p:spPr>
      </p:pic>
      <p:pic>
        <p:nvPicPr>
          <p:cNvPr id="6" name="Picture 5">
            <a:extLst>
              <a:ext uri="{FF2B5EF4-FFF2-40B4-BE49-F238E27FC236}">
                <a16:creationId xmlns:a16="http://schemas.microsoft.com/office/drawing/2014/main" id="{531FAE72-670F-4E32-9187-1090F29D49FE}"/>
              </a:ext>
            </a:extLst>
          </p:cNvPr>
          <p:cNvPicPr>
            <a:picLocks noChangeAspect="1"/>
          </p:cNvPicPr>
          <p:nvPr/>
        </p:nvPicPr>
        <p:blipFill>
          <a:blip r:embed="rId5"/>
          <a:stretch>
            <a:fillRect/>
          </a:stretch>
        </p:blipFill>
        <p:spPr>
          <a:xfrm>
            <a:off x="6948642" y="2072238"/>
            <a:ext cx="1688738" cy="719390"/>
          </a:xfrm>
          <a:prstGeom prst="rect">
            <a:avLst/>
          </a:prstGeom>
        </p:spPr>
      </p:pic>
      <p:pic>
        <p:nvPicPr>
          <p:cNvPr id="7" name="Picture 6">
            <a:extLst>
              <a:ext uri="{FF2B5EF4-FFF2-40B4-BE49-F238E27FC236}">
                <a16:creationId xmlns:a16="http://schemas.microsoft.com/office/drawing/2014/main" id="{4CB74C8F-2684-47F9-B9CD-2406EA0F273E}"/>
              </a:ext>
            </a:extLst>
          </p:cNvPr>
          <p:cNvPicPr>
            <a:picLocks noChangeAspect="1"/>
          </p:cNvPicPr>
          <p:nvPr/>
        </p:nvPicPr>
        <p:blipFill>
          <a:blip r:embed="rId6"/>
          <a:stretch>
            <a:fillRect/>
          </a:stretch>
        </p:blipFill>
        <p:spPr>
          <a:xfrm>
            <a:off x="6396323" y="2950931"/>
            <a:ext cx="1676545" cy="841321"/>
          </a:xfrm>
          <a:prstGeom prst="rect">
            <a:avLst/>
          </a:prstGeom>
        </p:spPr>
      </p:pic>
      <p:pic>
        <p:nvPicPr>
          <p:cNvPr id="8" name="Picture 7">
            <a:extLst>
              <a:ext uri="{FF2B5EF4-FFF2-40B4-BE49-F238E27FC236}">
                <a16:creationId xmlns:a16="http://schemas.microsoft.com/office/drawing/2014/main" id="{4DCCEBC4-247D-4067-B663-BBFFA90C1D71}"/>
              </a:ext>
            </a:extLst>
          </p:cNvPr>
          <p:cNvPicPr>
            <a:picLocks noChangeAspect="1"/>
          </p:cNvPicPr>
          <p:nvPr/>
        </p:nvPicPr>
        <p:blipFill>
          <a:blip r:embed="rId7"/>
          <a:stretch>
            <a:fillRect/>
          </a:stretch>
        </p:blipFill>
        <p:spPr>
          <a:xfrm>
            <a:off x="5324789" y="2041755"/>
            <a:ext cx="1560711" cy="780356"/>
          </a:xfrm>
          <a:prstGeom prst="rect">
            <a:avLst/>
          </a:prstGeom>
        </p:spPr>
      </p:pic>
      <p:pic>
        <p:nvPicPr>
          <p:cNvPr id="9" name="Picture 8">
            <a:extLst>
              <a:ext uri="{FF2B5EF4-FFF2-40B4-BE49-F238E27FC236}">
                <a16:creationId xmlns:a16="http://schemas.microsoft.com/office/drawing/2014/main" id="{967D5DEE-705D-44ED-B01C-C5DE42A7AAA0}"/>
              </a:ext>
            </a:extLst>
          </p:cNvPr>
          <p:cNvPicPr>
            <a:picLocks noChangeAspect="1"/>
          </p:cNvPicPr>
          <p:nvPr/>
        </p:nvPicPr>
        <p:blipFill>
          <a:blip r:embed="rId8"/>
          <a:stretch>
            <a:fillRect/>
          </a:stretch>
        </p:blipFill>
        <p:spPr>
          <a:xfrm>
            <a:off x="4658008" y="2967499"/>
            <a:ext cx="1579001" cy="792549"/>
          </a:xfrm>
          <a:prstGeom prst="rect">
            <a:avLst/>
          </a:prstGeom>
        </p:spPr>
      </p:pic>
      <p:pic>
        <p:nvPicPr>
          <p:cNvPr id="10" name="Picture 9">
            <a:extLst>
              <a:ext uri="{FF2B5EF4-FFF2-40B4-BE49-F238E27FC236}">
                <a16:creationId xmlns:a16="http://schemas.microsoft.com/office/drawing/2014/main" id="{03FC694B-6A39-48F0-A88D-5EDCA5BA9920}"/>
              </a:ext>
            </a:extLst>
          </p:cNvPr>
          <p:cNvPicPr>
            <a:picLocks noChangeAspect="1"/>
          </p:cNvPicPr>
          <p:nvPr/>
        </p:nvPicPr>
        <p:blipFill>
          <a:blip r:embed="rId9"/>
          <a:stretch>
            <a:fillRect/>
          </a:stretch>
        </p:blipFill>
        <p:spPr>
          <a:xfrm>
            <a:off x="7857024" y="3903224"/>
            <a:ext cx="1560711" cy="780356"/>
          </a:xfrm>
          <a:prstGeom prst="rect">
            <a:avLst/>
          </a:prstGeom>
        </p:spPr>
      </p:pic>
      <p:pic>
        <p:nvPicPr>
          <p:cNvPr id="11" name="Picture 10">
            <a:extLst>
              <a:ext uri="{FF2B5EF4-FFF2-40B4-BE49-F238E27FC236}">
                <a16:creationId xmlns:a16="http://schemas.microsoft.com/office/drawing/2014/main" id="{897DD76A-F2C9-451C-B238-E18DA7044EE0}"/>
              </a:ext>
            </a:extLst>
          </p:cNvPr>
          <p:cNvPicPr>
            <a:picLocks noChangeAspect="1"/>
          </p:cNvPicPr>
          <p:nvPr/>
        </p:nvPicPr>
        <p:blipFill>
          <a:blip r:embed="rId10"/>
          <a:stretch>
            <a:fillRect/>
          </a:stretch>
        </p:blipFill>
        <p:spPr>
          <a:xfrm>
            <a:off x="6104838" y="3884610"/>
            <a:ext cx="1560711" cy="780356"/>
          </a:xfrm>
          <a:prstGeom prst="rect">
            <a:avLst/>
          </a:prstGeom>
        </p:spPr>
      </p:pic>
      <p:pic>
        <p:nvPicPr>
          <p:cNvPr id="12" name="Picture 11">
            <a:extLst>
              <a:ext uri="{FF2B5EF4-FFF2-40B4-BE49-F238E27FC236}">
                <a16:creationId xmlns:a16="http://schemas.microsoft.com/office/drawing/2014/main" id="{6EE48850-332E-4C99-81A5-6A87C658B09E}"/>
              </a:ext>
            </a:extLst>
          </p:cNvPr>
          <p:cNvPicPr>
            <a:picLocks noChangeAspect="1"/>
          </p:cNvPicPr>
          <p:nvPr/>
        </p:nvPicPr>
        <p:blipFill>
          <a:blip r:embed="rId11"/>
          <a:stretch>
            <a:fillRect/>
          </a:stretch>
        </p:blipFill>
        <p:spPr>
          <a:xfrm>
            <a:off x="4480342" y="3868143"/>
            <a:ext cx="1524132" cy="762066"/>
          </a:xfrm>
          <a:prstGeom prst="rect">
            <a:avLst/>
          </a:prstGeom>
        </p:spPr>
      </p:pic>
      <p:pic>
        <p:nvPicPr>
          <p:cNvPr id="13" name="Picture 12">
            <a:extLst>
              <a:ext uri="{FF2B5EF4-FFF2-40B4-BE49-F238E27FC236}">
                <a16:creationId xmlns:a16="http://schemas.microsoft.com/office/drawing/2014/main" id="{3BB4B836-860B-427C-8661-A8B65BFA3BA9}"/>
              </a:ext>
            </a:extLst>
          </p:cNvPr>
          <p:cNvPicPr>
            <a:picLocks noChangeAspect="1"/>
          </p:cNvPicPr>
          <p:nvPr/>
        </p:nvPicPr>
        <p:blipFill>
          <a:blip r:embed="rId12"/>
          <a:stretch>
            <a:fillRect/>
          </a:stretch>
        </p:blipFill>
        <p:spPr>
          <a:xfrm>
            <a:off x="9449638" y="3941301"/>
            <a:ext cx="1371719" cy="688908"/>
          </a:xfrm>
          <a:prstGeom prst="rect">
            <a:avLst/>
          </a:prstGeom>
        </p:spPr>
      </p:pic>
      <p:pic>
        <p:nvPicPr>
          <p:cNvPr id="14" name="Picture 13">
            <a:extLst>
              <a:ext uri="{FF2B5EF4-FFF2-40B4-BE49-F238E27FC236}">
                <a16:creationId xmlns:a16="http://schemas.microsoft.com/office/drawing/2014/main" id="{EEA1AA1D-7047-4D5A-BF7C-20FFBE39F495}"/>
              </a:ext>
            </a:extLst>
          </p:cNvPr>
          <p:cNvPicPr>
            <a:picLocks noChangeAspect="1"/>
          </p:cNvPicPr>
          <p:nvPr/>
        </p:nvPicPr>
        <p:blipFill>
          <a:blip r:embed="rId13"/>
          <a:stretch>
            <a:fillRect/>
          </a:stretch>
        </p:blipFill>
        <p:spPr>
          <a:xfrm>
            <a:off x="7194968" y="4796462"/>
            <a:ext cx="1755800" cy="877900"/>
          </a:xfrm>
          <a:prstGeom prst="rect">
            <a:avLst/>
          </a:prstGeom>
        </p:spPr>
      </p:pic>
      <p:pic>
        <p:nvPicPr>
          <p:cNvPr id="15" name="Picture 14">
            <a:extLst>
              <a:ext uri="{FF2B5EF4-FFF2-40B4-BE49-F238E27FC236}">
                <a16:creationId xmlns:a16="http://schemas.microsoft.com/office/drawing/2014/main" id="{46E915A4-560E-422F-9E41-3434E6717F4D}"/>
              </a:ext>
            </a:extLst>
          </p:cNvPr>
          <p:cNvPicPr>
            <a:picLocks noChangeAspect="1"/>
          </p:cNvPicPr>
          <p:nvPr/>
        </p:nvPicPr>
        <p:blipFill>
          <a:blip r:embed="rId14"/>
          <a:stretch>
            <a:fillRect/>
          </a:stretch>
        </p:blipFill>
        <p:spPr>
          <a:xfrm>
            <a:off x="9071193" y="4804347"/>
            <a:ext cx="1603387" cy="798645"/>
          </a:xfrm>
          <a:prstGeom prst="rect">
            <a:avLst/>
          </a:prstGeom>
        </p:spPr>
      </p:pic>
      <p:pic>
        <p:nvPicPr>
          <p:cNvPr id="16" name="Picture 15">
            <a:extLst>
              <a:ext uri="{FF2B5EF4-FFF2-40B4-BE49-F238E27FC236}">
                <a16:creationId xmlns:a16="http://schemas.microsoft.com/office/drawing/2014/main" id="{6A50086D-F840-47A0-B890-6D23C60C2B32}"/>
              </a:ext>
            </a:extLst>
          </p:cNvPr>
          <p:cNvPicPr>
            <a:picLocks noChangeAspect="1"/>
          </p:cNvPicPr>
          <p:nvPr/>
        </p:nvPicPr>
        <p:blipFill>
          <a:blip r:embed="rId15"/>
          <a:stretch>
            <a:fillRect/>
          </a:stretch>
        </p:blipFill>
        <p:spPr>
          <a:xfrm>
            <a:off x="5242408" y="4784269"/>
            <a:ext cx="1810669" cy="902286"/>
          </a:xfrm>
          <a:prstGeom prst="rect">
            <a:avLst/>
          </a:prstGeom>
        </p:spPr>
      </p:pic>
    </p:spTree>
    <p:extLst>
      <p:ext uri="{BB962C8B-B14F-4D97-AF65-F5344CB8AC3E}">
        <p14:creationId xmlns:p14="http://schemas.microsoft.com/office/powerpoint/2010/main" val="1698770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State of the World</a:t>
            </a:r>
            <a:r>
              <a:rPr lang="en-US" sz="2800" dirty="0"/>
              <a:t> - </a:t>
            </a:r>
            <a:r>
              <a:rPr lang="en-US" sz="2800" i="1" dirty="0"/>
              <a:t>Recent Past and Present</a:t>
            </a:r>
            <a:br>
              <a:rPr lang="en-US" sz="2800" i="1" dirty="0"/>
            </a:br>
            <a:r>
              <a:rPr lang="en-US" sz="2800" i="1" dirty="0"/>
              <a:t>Lecture Series</a:t>
            </a:r>
            <a:endParaRPr lang="en-US" sz="2800" dirty="0"/>
          </a:p>
        </p:txBody>
      </p:sp>
      <p:sp>
        <p:nvSpPr>
          <p:cNvPr id="3" name="Content Placeholder 2"/>
          <p:cNvSpPr>
            <a:spLocks noGrp="1"/>
          </p:cNvSpPr>
          <p:nvPr>
            <p:ph idx="1"/>
          </p:nvPr>
        </p:nvSpPr>
        <p:spPr/>
        <p:txBody>
          <a:bodyPr/>
          <a:lstStyle/>
          <a:p>
            <a:pPr marL="0" indent="0">
              <a:buNone/>
            </a:pPr>
            <a:r>
              <a:rPr lang="en-US" dirty="0"/>
              <a:t>Part of lecture series:</a:t>
            </a:r>
          </a:p>
          <a:p>
            <a:r>
              <a:rPr lang="en-US" dirty="0"/>
              <a:t>Section 1: The Christian Era</a:t>
            </a:r>
          </a:p>
          <a:p>
            <a:r>
              <a:rPr lang="en-US" b="1" dirty="0"/>
              <a:t>Section 2: The Muslim Era</a:t>
            </a:r>
          </a:p>
          <a:p>
            <a:r>
              <a:rPr lang="en-US" b="1" dirty="0"/>
              <a:t>Section 3: The Colonial Era</a:t>
            </a:r>
          </a:p>
          <a:p>
            <a:r>
              <a:rPr lang="en-US" b="1" dirty="0"/>
              <a:t>Section 4: The Neo Imperialism Era</a:t>
            </a:r>
          </a:p>
          <a:p>
            <a:pPr marL="0" indent="0">
              <a:buNone/>
            </a:pPr>
            <a:endParaRPr lang="en-US" b="1" dirty="0"/>
          </a:p>
        </p:txBody>
      </p:sp>
    </p:spTree>
    <p:extLst>
      <p:ext uri="{BB962C8B-B14F-4D97-AF65-F5344CB8AC3E}">
        <p14:creationId xmlns:p14="http://schemas.microsoft.com/office/powerpoint/2010/main" val="1405087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Religions at the Time of Jesus</a:t>
            </a:r>
          </a:p>
        </p:txBody>
      </p:sp>
      <p:sp>
        <p:nvSpPr>
          <p:cNvPr id="3" name="Content Placeholder 2"/>
          <p:cNvSpPr>
            <a:spLocks noGrp="1"/>
          </p:cNvSpPr>
          <p:nvPr>
            <p:ph idx="1"/>
          </p:nvPr>
        </p:nvSpPr>
        <p:spPr>
          <a:xfrm>
            <a:off x="1117601" y="1676401"/>
            <a:ext cx="10464798" cy="4813299"/>
          </a:xfrm>
        </p:spPr>
        <p:txBody>
          <a:bodyPr/>
          <a:lstStyle/>
          <a:p>
            <a:r>
              <a:rPr lang="en-US" sz="2400" b="1" dirty="0">
                <a:effectLst/>
              </a:rPr>
              <a:t>Plurality of gods </a:t>
            </a:r>
            <a:r>
              <a:rPr lang="en-US" sz="2400" dirty="0"/>
              <a:t>existed in Greek, Asian and Ancient Egyptian&amp; other mythologies. </a:t>
            </a:r>
          </a:p>
          <a:p>
            <a:r>
              <a:rPr lang="en-US" sz="2400" dirty="0"/>
              <a:t>Threesomes of male deities, of female deities, of Father-Mother-Son groups, or of one body with three heads, or three faces on one head.</a:t>
            </a:r>
          </a:p>
          <a:p>
            <a:r>
              <a:rPr lang="en-US" sz="2400" dirty="0"/>
              <a:t>Also popular in the </a:t>
            </a:r>
            <a:r>
              <a:rPr lang="en-US" sz="2400" b="1" u="sng" dirty="0">
                <a:effectLst/>
              </a:rPr>
              <a:t>Roman Empire was Mithraism</a:t>
            </a:r>
            <a:r>
              <a:rPr lang="en-US" sz="2400" dirty="0"/>
              <a:t>, a religion that believed </a:t>
            </a:r>
            <a:r>
              <a:rPr lang="en-US" sz="2400" b="1" dirty="0">
                <a:effectLst/>
              </a:rPr>
              <a:t>Mithras as the son of god who came down to Earth and sacrificed himself for humanity. </a:t>
            </a:r>
          </a:p>
          <a:p>
            <a:r>
              <a:rPr lang="en-US" sz="2400" dirty="0"/>
              <a:t>Yet another popular religion within the Roman Empire was </a:t>
            </a:r>
            <a:r>
              <a:rPr lang="en-US" sz="2400" b="1" dirty="0">
                <a:effectLst>
                  <a:outerShdw blurRad="38100" dist="38100" dir="2700000" algn="tl">
                    <a:srgbClr val="000000">
                      <a:alpha val="43137"/>
                    </a:srgbClr>
                  </a:outerShdw>
                </a:effectLst>
              </a:rPr>
              <a:t>worship of the sun</a:t>
            </a:r>
          </a:p>
        </p:txBody>
      </p:sp>
    </p:spTree>
    <p:extLst>
      <p:ext uri="{BB962C8B-B14F-4D97-AF65-F5344CB8AC3E}">
        <p14:creationId xmlns:p14="http://schemas.microsoft.com/office/powerpoint/2010/main" val="942045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Influence of Mithraism on Christianity</a:t>
            </a:r>
          </a:p>
        </p:txBody>
      </p:sp>
      <p:sp>
        <p:nvSpPr>
          <p:cNvPr id="3" name="Content Placeholder 2"/>
          <p:cNvSpPr>
            <a:spLocks noGrp="1"/>
          </p:cNvSpPr>
          <p:nvPr>
            <p:ph idx="1"/>
          </p:nvPr>
        </p:nvSpPr>
        <p:spPr/>
        <p:txBody>
          <a:bodyPr/>
          <a:lstStyle/>
          <a:p>
            <a:r>
              <a:rPr lang="en-US" sz="2800" dirty="0"/>
              <a:t>“When Mithraism is compared with Christianity, there are surprisingly many points of similarity. Of all the mystery cults Mithraism was the greatest competitor of Christianity. The cause for struggle between these two religions was that they had so many traditions, practices and ideas that were similar and in some cases identical.”</a:t>
            </a:r>
          </a:p>
          <a:p>
            <a:r>
              <a:rPr lang="en-US" sz="2800" b="1" u="sng" dirty="0"/>
              <a:t>Reference:</a:t>
            </a:r>
            <a:r>
              <a:rPr lang="en-US" sz="2800" dirty="0">
                <a:effectLst/>
              </a:rPr>
              <a:t> </a:t>
            </a:r>
            <a:r>
              <a:rPr lang="en-US" sz="2800" dirty="0"/>
              <a:t>Author: </a:t>
            </a:r>
            <a:r>
              <a:rPr lang="en-US" sz="2800" b="1" dirty="0"/>
              <a:t>King, Martin Luther</a:t>
            </a:r>
            <a:r>
              <a:rPr lang="en-US" sz="2800" dirty="0"/>
              <a:t>, Jr. (Crozer Theological Seminary)</a:t>
            </a:r>
          </a:p>
          <a:p>
            <a:endParaRPr lang="en-US" dirty="0"/>
          </a:p>
        </p:txBody>
      </p:sp>
    </p:spTree>
    <p:extLst>
      <p:ext uri="{BB962C8B-B14F-4D97-AF65-F5344CB8AC3E}">
        <p14:creationId xmlns:p14="http://schemas.microsoft.com/office/powerpoint/2010/main" val="1020202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E29E-515D-4716-A32D-B44310C104EB}"/>
              </a:ext>
            </a:extLst>
          </p:cNvPr>
          <p:cNvSpPr>
            <a:spLocks noGrp="1"/>
          </p:cNvSpPr>
          <p:nvPr>
            <p:ph type="title"/>
          </p:nvPr>
        </p:nvSpPr>
        <p:spPr/>
        <p:txBody>
          <a:bodyPr/>
          <a:lstStyle/>
          <a:p>
            <a:pPr algn="ctr"/>
            <a:r>
              <a:rPr lang="en-US" dirty="0"/>
              <a:t>A Study of Mithraism </a:t>
            </a:r>
          </a:p>
        </p:txBody>
      </p:sp>
      <p:sp>
        <p:nvSpPr>
          <p:cNvPr id="3" name="Content Placeholder 2">
            <a:extLst>
              <a:ext uri="{FF2B5EF4-FFF2-40B4-BE49-F238E27FC236}">
                <a16:creationId xmlns:a16="http://schemas.microsoft.com/office/drawing/2014/main" id="{9FAD9FA3-8B45-4D3E-9856-A17B590DA8B0}"/>
              </a:ext>
            </a:extLst>
          </p:cNvPr>
          <p:cNvSpPr>
            <a:spLocks noGrp="1"/>
          </p:cNvSpPr>
          <p:nvPr>
            <p:ph idx="1"/>
          </p:nvPr>
        </p:nvSpPr>
        <p:spPr/>
        <p:txBody>
          <a:bodyPr/>
          <a:lstStyle/>
          <a:p>
            <a:r>
              <a:rPr lang="en-US" dirty="0"/>
              <a:t>“The belief in immortality, a mediator between god and man, the observance of certain sacramental rites, the rebirth of converts, and (in most cases) the support of high ethical ideas were common to Mithraism as well as to Christianity. In fact, the comparison became so evident that many believed the Christian movement itself became a mystery cult.”</a:t>
            </a:r>
          </a:p>
          <a:p>
            <a:r>
              <a:rPr lang="en-US" b="1" i="1" dirty="0"/>
              <a:t>(King, Martin Luther, Jr.)</a:t>
            </a:r>
          </a:p>
        </p:txBody>
      </p:sp>
    </p:spTree>
    <p:extLst>
      <p:ext uri="{BB962C8B-B14F-4D97-AF65-F5344CB8AC3E}">
        <p14:creationId xmlns:p14="http://schemas.microsoft.com/office/powerpoint/2010/main" val="943384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0AAD3-18D1-464B-B729-2712D5FAA1DE}"/>
              </a:ext>
            </a:extLst>
          </p:cNvPr>
          <p:cNvSpPr>
            <a:spLocks noGrp="1"/>
          </p:cNvSpPr>
          <p:nvPr>
            <p:ph type="title"/>
          </p:nvPr>
        </p:nvSpPr>
        <p:spPr/>
        <p:txBody>
          <a:bodyPr/>
          <a:lstStyle/>
          <a:p>
            <a:pPr algn="ctr"/>
            <a:r>
              <a:rPr lang="en-US" dirty="0"/>
              <a:t>Mithraism to Christianity</a:t>
            </a:r>
          </a:p>
        </p:txBody>
      </p:sp>
      <p:sp>
        <p:nvSpPr>
          <p:cNvPr id="3" name="Content Placeholder 2">
            <a:extLst>
              <a:ext uri="{FF2B5EF4-FFF2-40B4-BE49-F238E27FC236}">
                <a16:creationId xmlns:a16="http://schemas.microsoft.com/office/drawing/2014/main" id="{C74922DA-9084-4CC9-80D2-113FB0734CC1}"/>
              </a:ext>
            </a:extLst>
          </p:cNvPr>
          <p:cNvSpPr>
            <a:spLocks noGrp="1"/>
          </p:cNvSpPr>
          <p:nvPr>
            <p:ph idx="1"/>
          </p:nvPr>
        </p:nvSpPr>
        <p:spPr/>
        <p:txBody>
          <a:bodyPr/>
          <a:lstStyle/>
          <a:p>
            <a:r>
              <a:rPr lang="en-US" dirty="0"/>
              <a:t>“The greatest influence of Mithraism on Christianity lies in a different direction from that of doctrine and ritual. It lies in the fact that Mithraism paved the way for the presentation of Christianity to the world of that time.”</a:t>
            </a:r>
          </a:p>
          <a:p>
            <a:r>
              <a:rPr lang="en-US" b="1" i="1" dirty="0"/>
              <a:t>(King, Martin Luther, Jr.)</a:t>
            </a:r>
          </a:p>
          <a:p>
            <a:endParaRPr lang="en-US" dirty="0"/>
          </a:p>
        </p:txBody>
      </p:sp>
    </p:spTree>
    <p:extLst>
      <p:ext uri="{BB962C8B-B14F-4D97-AF65-F5344CB8AC3E}">
        <p14:creationId xmlns:p14="http://schemas.microsoft.com/office/powerpoint/2010/main" val="1324402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9BE6D-571B-4ACA-80E8-CA08F0184A2F}"/>
              </a:ext>
            </a:extLst>
          </p:cNvPr>
          <p:cNvSpPr>
            <a:spLocks noGrp="1"/>
          </p:cNvSpPr>
          <p:nvPr>
            <p:ph type="title"/>
          </p:nvPr>
        </p:nvSpPr>
        <p:spPr/>
        <p:txBody>
          <a:bodyPr/>
          <a:lstStyle/>
          <a:p>
            <a:pPr algn="ctr"/>
            <a:r>
              <a:rPr lang="en-US" dirty="0"/>
              <a:t>Mithraism </a:t>
            </a:r>
            <a:r>
              <a:rPr lang="en-US" dirty="0">
                <a:sym typeface="Wingdings" panose="05000000000000000000" pitchFamily="2" charset="2"/>
              </a:rPr>
              <a:t> Christianity</a:t>
            </a:r>
            <a:endParaRPr lang="en-US" dirty="0"/>
          </a:p>
        </p:txBody>
      </p:sp>
      <p:sp>
        <p:nvSpPr>
          <p:cNvPr id="3" name="Content Placeholder 2">
            <a:extLst>
              <a:ext uri="{FF2B5EF4-FFF2-40B4-BE49-F238E27FC236}">
                <a16:creationId xmlns:a16="http://schemas.microsoft.com/office/drawing/2014/main" id="{CAF38034-2B0D-4C6B-ACC1-A443EC4E9B4A}"/>
              </a:ext>
            </a:extLst>
          </p:cNvPr>
          <p:cNvSpPr>
            <a:spLocks noGrp="1"/>
          </p:cNvSpPr>
          <p:nvPr>
            <p:ph idx="1"/>
          </p:nvPr>
        </p:nvSpPr>
        <p:spPr/>
        <p:txBody>
          <a:bodyPr/>
          <a:lstStyle/>
          <a:p>
            <a:r>
              <a:rPr lang="en-US" dirty="0"/>
              <a:t>“(1) Both regarded Sunday as a holy day. </a:t>
            </a:r>
          </a:p>
          <a:p>
            <a:r>
              <a:rPr lang="en-US" dirty="0"/>
              <a:t>(2) December 25 came to be considered as the anniversary of the birth of Mithra and Christ also. </a:t>
            </a:r>
          </a:p>
          <a:p>
            <a:r>
              <a:rPr lang="en-US" dirty="0"/>
              <a:t>(3) Baptism and a communion meal were important parts of the ritual of both groups. </a:t>
            </a:r>
          </a:p>
          <a:p>
            <a:r>
              <a:rPr lang="en-US" dirty="0"/>
              <a:t>(4) The rebirth of converts was a fundamental idea in the two cults.”</a:t>
            </a:r>
          </a:p>
          <a:p>
            <a:r>
              <a:rPr lang="en-US" sz="2000" b="1" i="1" dirty="0"/>
              <a:t>(King, Martin Luther, Jr.)</a:t>
            </a:r>
          </a:p>
          <a:p>
            <a:endParaRPr lang="en-US" dirty="0"/>
          </a:p>
        </p:txBody>
      </p:sp>
    </p:spTree>
    <p:extLst>
      <p:ext uri="{BB962C8B-B14F-4D97-AF65-F5344CB8AC3E}">
        <p14:creationId xmlns:p14="http://schemas.microsoft.com/office/powerpoint/2010/main" val="4166395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E1050-81CC-43C9-AC02-33518D39DB35}"/>
              </a:ext>
            </a:extLst>
          </p:cNvPr>
          <p:cNvSpPr>
            <a:spLocks noGrp="1"/>
          </p:cNvSpPr>
          <p:nvPr>
            <p:ph type="title"/>
          </p:nvPr>
        </p:nvSpPr>
        <p:spPr/>
        <p:txBody>
          <a:bodyPr/>
          <a:lstStyle/>
          <a:p>
            <a:pPr algn="ctr"/>
            <a:r>
              <a:rPr lang="en-US" dirty="0"/>
              <a:t>Mithraism </a:t>
            </a:r>
            <a:r>
              <a:rPr lang="en-US" dirty="0">
                <a:sym typeface="Wingdings" panose="05000000000000000000" pitchFamily="2" charset="2"/>
              </a:rPr>
              <a:t> Christianity</a:t>
            </a:r>
            <a:endParaRPr lang="en-US" dirty="0"/>
          </a:p>
        </p:txBody>
      </p:sp>
      <p:sp>
        <p:nvSpPr>
          <p:cNvPr id="3" name="Content Placeholder 2">
            <a:extLst>
              <a:ext uri="{FF2B5EF4-FFF2-40B4-BE49-F238E27FC236}">
                <a16:creationId xmlns:a16="http://schemas.microsoft.com/office/drawing/2014/main" id="{EE947A4A-47BA-42CD-A291-FDBEC99480E3}"/>
              </a:ext>
            </a:extLst>
          </p:cNvPr>
          <p:cNvSpPr>
            <a:spLocks noGrp="1"/>
          </p:cNvSpPr>
          <p:nvPr>
            <p:ph idx="1"/>
          </p:nvPr>
        </p:nvSpPr>
        <p:spPr/>
        <p:txBody>
          <a:bodyPr/>
          <a:lstStyle/>
          <a:p>
            <a:r>
              <a:rPr lang="en-US" dirty="0"/>
              <a:t>“(5) The struggle with evil and the eventual triumph of good were essential ideas in both religions. </a:t>
            </a:r>
          </a:p>
          <a:p>
            <a:r>
              <a:rPr lang="en-US" dirty="0"/>
              <a:t>(6) In both religions only initiates who passed through certain preliminary phases of introduction were admitted to the mysteries which brought salvation to converts. </a:t>
            </a:r>
          </a:p>
          <a:p>
            <a:r>
              <a:rPr lang="en-US" dirty="0"/>
              <a:t>There were many more similarities between Christianity and Mithraism.”</a:t>
            </a:r>
          </a:p>
          <a:p>
            <a:r>
              <a:rPr lang="en-US" sz="1800" dirty="0"/>
              <a:t>Read full article at </a:t>
            </a:r>
            <a:r>
              <a:rPr lang="en-US" sz="1800" dirty="0">
                <a:hlinkClick r:id="rId3"/>
              </a:rPr>
              <a:t>https://kinginstitute.stanford.edu/king-papers/documents/study-mithraism</a:t>
            </a:r>
            <a:endParaRPr lang="en-US" sz="1800" dirty="0"/>
          </a:p>
          <a:p>
            <a:endParaRPr lang="en-US" sz="1800" dirty="0"/>
          </a:p>
        </p:txBody>
      </p:sp>
    </p:spTree>
    <p:extLst>
      <p:ext uri="{BB962C8B-B14F-4D97-AF65-F5344CB8AC3E}">
        <p14:creationId xmlns:p14="http://schemas.microsoft.com/office/powerpoint/2010/main" val="4098422057"/>
      </p:ext>
    </p:extLst>
  </p:cSld>
  <p:clrMapOvr>
    <a:masterClrMapping/>
  </p:clrMapOvr>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10782</TotalTime>
  <Words>2576</Words>
  <Application>Microsoft Office PowerPoint</Application>
  <PresentationFormat>Widescreen</PresentationFormat>
  <Paragraphs>194</Paragraphs>
  <Slides>31</Slides>
  <Notes>31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Arial Black</vt:lpstr>
      <vt:lpstr>Calibri</vt:lpstr>
      <vt:lpstr>Wingdings</vt:lpstr>
      <vt:lpstr>Glass Layers</vt:lpstr>
      <vt:lpstr>1_Glass Layers</vt:lpstr>
      <vt:lpstr>  State of the World Recent Past and Present Lecture Series Section 1: The Christian Era</vt:lpstr>
      <vt:lpstr>The Christian Era</vt:lpstr>
      <vt:lpstr>The Roman Empire</vt:lpstr>
      <vt:lpstr>Religions at the Time of Jesus</vt:lpstr>
      <vt:lpstr>The Influence of Mithraism on Christianity</vt:lpstr>
      <vt:lpstr>A Study of Mithraism </vt:lpstr>
      <vt:lpstr>Mithraism to Christianity</vt:lpstr>
      <vt:lpstr>Mithraism  Christianity</vt:lpstr>
      <vt:lpstr>Mithraism  Christianity</vt:lpstr>
      <vt:lpstr>The Quran on Christianity</vt:lpstr>
      <vt:lpstr>Dr. Jerald Dirks</vt:lpstr>
      <vt:lpstr>  The Bible (Newsweek Issue – 1/2015)</vt:lpstr>
      <vt:lpstr>weshouldgoeatmom</vt:lpstr>
      <vt:lpstr>“He that is without sin among you, let him first cast a stone.’’</vt:lpstr>
      <vt:lpstr>The Pentecostal snake-handlers</vt:lpstr>
      <vt:lpstr>The earliest versions of Mark stop at 16:8  </vt:lpstr>
      <vt:lpstr>Some Critical Portions of the Bible</vt:lpstr>
      <vt:lpstr>The Bible:  So Misunderstood It's a Sin</vt:lpstr>
      <vt:lpstr>A Summary</vt:lpstr>
      <vt:lpstr>The Trinity</vt:lpstr>
      <vt:lpstr>Early Christianity</vt:lpstr>
      <vt:lpstr>3, 2, 1, Crucifixion &amp; Slaughters</vt:lpstr>
      <vt:lpstr>Early Gospels</vt:lpstr>
      <vt:lpstr>Emperor Constantine</vt:lpstr>
      <vt:lpstr>Primary dispute: Jesus was God</vt:lpstr>
      <vt:lpstr>Nicene Creed Rewritten</vt:lpstr>
      <vt:lpstr>The Bible is a very human book</vt:lpstr>
      <vt:lpstr>18 Medieval Torture Devices</vt:lpstr>
      <vt:lpstr>Worst Torture in Medieval Times</vt:lpstr>
      <vt:lpstr>Extraordinary tools of torture</vt:lpstr>
      <vt:lpstr>State of the World - Recent Past and Present Lecture Series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Ishaq Zahid</dc:creator>
  <cp:lastModifiedBy>Ishaq Zahid</cp:lastModifiedBy>
  <cp:revision>52</cp:revision>
  <cp:lastPrinted>2018-12-24T20:54:51Z</cp:lastPrinted>
  <dcterms:created xsi:type="dcterms:W3CDTF">2018-12-16T20:56:01Z</dcterms:created>
  <dcterms:modified xsi:type="dcterms:W3CDTF">2020-07-27T01:25:24Z</dcterms:modified>
</cp:coreProperties>
</file>