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9"/>
  </p:notesMasterIdLst>
  <p:handoutMasterIdLst>
    <p:handoutMasterId r:id="rId30"/>
  </p:handoutMasterIdLst>
  <p:sldIdLst>
    <p:sldId id="258" r:id="rId3"/>
    <p:sldId id="274" r:id="rId4"/>
    <p:sldId id="281" r:id="rId5"/>
    <p:sldId id="262" r:id="rId6"/>
    <p:sldId id="275" r:id="rId7"/>
    <p:sldId id="276" r:id="rId8"/>
    <p:sldId id="277" r:id="rId9"/>
    <p:sldId id="278" r:id="rId10"/>
    <p:sldId id="263" r:id="rId11"/>
    <p:sldId id="264" r:id="rId12"/>
    <p:sldId id="265" r:id="rId13"/>
    <p:sldId id="292" r:id="rId14"/>
    <p:sldId id="284" r:id="rId15"/>
    <p:sldId id="282" r:id="rId16"/>
    <p:sldId id="283" r:id="rId17"/>
    <p:sldId id="285" r:id="rId18"/>
    <p:sldId id="286" r:id="rId19"/>
    <p:sldId id="287" r:id="rId20"/>
    <p:sldId id="266" r:id="rId21"/>
    <p:sldId id="271" r:id="rId22"/>
    <p:sldId id="272" r:id="rId23"/>
    <p:sldId id="280" r:id="rId24"/>
    <p:sldId id="273" r:id="rId25"/>
    <p:sldId id="288" r:id="rId26"/>
    <p:sldId id="293"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8" autoAdjust="0"/>
    <p:restoredTop sz="94737" autoAdjust="0"/>
  </p:normalViewPr>
  <p:slideViewPr>
    <p:cSldViewPr>
      <p:cViewPr varScale="1">
        <p:scale>
          <a:sx n="80" d="100"/>
          <a:sy n="80" d="100"/>
        </p:scale>
        <p:origin x="624" y="96"/>
      </p:cViewPr>
      <p:guideLst>
        <p:guide orient="horz" pos="2160"/>
        <p:guide pos="2880"/>
      </p:guideLst>
    </p:cSldViewPr>
  </p:slideViewPr>
  <p:outlineViewPr>
    <p:cViewPr>
      <p:scale>
        <a:sx n="33" d="100"/>
        <a:sy n="33" d="100"/>
      </p:scale>
      <p:origin x="0" y="17406"/>
    </p:cViewPr>
  </p:outlineViewPr>
  <p:notesTextViewPr>
    <p:cViewPr>
      <p:scale>
        <a:sx n="1" d="1"/>
        <a:sy n="1" d="1"/>
      </p:scale>
      <p:origin x="0" y="0"/>
    </p:cViewPr>
  </p:notesTextViewPr>
  <p:notesViewPr>
    <p:cSldViewPr>
      <p:cViewPr varScale="1">
        <p:scale>
          <a:sx n="47" d="100"/>
          <a:sy n="47" d="100"/>
        </p:scale>
        <p:origin x="-189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BA293E5-5B10-46C3-96C5-2375E8806A30}" type="datetimeFigureOut">
              <a:rPr lang="en-US" smtClean="0"/>
              <a:t>9/1/2022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F9AC61-7DA2-4619-8458-6DDD960B53D4}" type="slidenum">
              <a:rPr lang="en-US" smtClean="0"/>
              <a:t>‹#›</a:t>
            </a:fld>
            <a:endParaRPr lang="en-US"/>
          </a:p>
        </p:txBody>
      </p:sp>
    </p:spTree>
    <p:extLst>
      <p:ext uri="{BB962C8B-B14F-4D97-AF65-F5344CB8AC3E}">
        <p14:creationId xmlns:p14="http://schemas.microsoft.com/office/powerpoint/2010/main" val="971912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F457C1-D554-4474-809A-B4B2530546AA}" type="datetimeFigureOut">
              <a:rPr lang="en-US" smtClean="0"/>
              <a:t>9/1/2022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312A5-57D2-4C06-8AA9-54C9128854B7}" type="slidenum">
              <a:rPr lang="en-US" smtClean="0"/>
              <a:t>‹#›</a:t>
            </a:fld>
            <a:endParaRPr lang="en-US"/>
          </a:p>
        </p:txBody>
      </p:sp>
    </p:spTree>
    <p:extLst>
      <p:ext uri="{BB962C8B-B14F-4D97-AF65-F5344CB8AC3E}">
        <p14:creationId xmlns:p14="http://schemas.microsoft.com/office/powerpoint/2010/main" val="1881486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D312A5-57D2-4C06-8AA9-54C9128854B7}" type="slidenum">
              <a:rPr lang="en-US" smtClean="0"/>
              <a:t>1</a:t>
            </a:fld>
            <a:endParaRPr lang="en-US"/>
          </a:p>
        </p:txBody>
      </p:sp>
    </p:spTree>
    <p:extLst>
      <p:ext uri="{BB962C8B-B14F-4D97-AF65-F5344CB8AC3E}">
        <p14:creationId xmlns:p14="http://schemas.microsoft.com/office/powerpoint/2010/main" val="2976325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50" h="3216">
                  <a:moveTo>
                    <a:pt x="335" y="0"/>
                  </a:moveTo>
                  <a:lnTo>
                    <a:pt x="333" y="1290"/>
                  </a:lnTo>
                  <a:lnTo>
                    <a:pt x="0" y="1290"/>
                  </a:lnTo>
                  <a:lnTo>
                    <a:pt x="6" y="3210"/>
                  </a:lnTo>
                  <a:lnTo>
                    <a:pt x="5550" y="3216"/>
                  </a:lnTo>
                  <a:lnTo>
                    <a:pt x="5550"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6" name="Freeform 4"/>
            <p:cNvSpPr>
              <a:spLocks/>
            </p:cNvSpPr>
            <p:nvPr/>
          </p:nvSpPr>
          <p:spPr bwMode="ltGray">
            <a:xfrm>
              <a:off x="528" y="2400"/>
              <a:ext cx="5232" cy="1920"/>
            </a:xfrm>
            <a:custGeom>
              <a:avLst/>
              <a:gdLst>
                <a:gd name="T0" fmla="*/ 0 w 4897"/>
                <a:gd name="T1" fmla="*/ 0 h 2182"/>
                <a:gd name="T2" fmla="*/ 0 w 4897"/>
                <a:gd name="T3" fmla="*/ 1486 h 2182"/>
                <a:gd name="T4" fmla="*/ 5972 w 4897"/>
                <a:gd name="T5" fmla="*/ 1486 h 2182"/>
                <a:gd name="T6" fmla="*/ 597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grpSp>
      <p:sp>
        <p:nvSpPr>
          <p:cNvPr id="49161"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US"/>
              <a:t>Click to edit Master title style</a:t>
            </a:r>
          </a:p>
        </p:txBody>
      </p:sp>
      <p:sp>
        <p:nvSpPr>
          <p:cNvPr id="49162"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en-US">
              <a:solidFill>
                <a:srgbClr val="FFFFFF"/>
              </a:solidFill>
            </a:endParaRPr>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n-US">
              <a:solidFill>
                <a:srgbClr val="FFFFFF"/>
              </a:solidFill>
            </a:endParaRPr>
          </a:p>
        </p:txBody>
      </p:sp>
      <p:sp>
        <p:nvSpPr>
          <p:cNvPr id="13" name="Rectangle 13"/>
          <p:cNvSpPr>
            <a:spLocks noGrp="1" noChangeArrowheads="1"/>
          </p:cNvSpPr>
          <p:nvPr>
            <p:ph type="sldNum" sz="quarter" idx="12"/>
          </p:nvPr>
        </p:nvSpPr>
        <p:spPr/>
        <p:txBody>
          <a:bodyPr/>
          <a:lstStyle>
            <a:lvl1pPr>
              <a:defRPr/>
            </a:lvl1pPr>
          </a:lstStyle>
          <a:p>
            <a:pPr>
              <a:defRPr/>
            </a:pPr>
            <a:fld id="{776A4727-653E-43D9-AE5D-D6A2D32E61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31533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7C5FB1C8-BCF2-4F9A-A347-502B0D97324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941932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3" y="244475"/>
            <a:ext cx="2097087"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44475"/>
            <a:ext cx="61388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1CC7C843-64F6-412A-B748-354ADA996E9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57522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50" h="3216">
                  <a:moveTo>
                    <a:pt x="335" y="0"/>
                  </a:moveTo>
                  <a:lnTo>
                    <a:pt x="333" y="1290"/>
                  </a:lnTo>
                  <a:lnTo>
                    <a:pt x="0" y="1290"/>
                  </a:lnTo>
                  <a:lnTo>
                    <a:pt x="6" y="3210"/>
                  </a:lnTo>
                  <a:lnTo>
                    <a:pt x="5550" y="3216"/>
                  </a:lnTo>
                  <a:lnTo>
                    <a:pt x="5550"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FFFFFF"/>
                </a:solidFill>
                <a:cs typeface="Arial" charset="0"/>
              </a:endParaRPr>
            </a:p>
          </p:txBody>
        </p:sp>
        <p:sp>
          <p:nvSpPr>
            <p:cNvPr id="6" name="Freeform 4"/>
            <p:cNvSpPr>
              <a:spLocks/>
            </p:cNvSpPr>
            <p:nvPr/>
          </p:nvSpPr>
          <p:spPr bwMode="ltGray">
            <a:xfrm>
              <a:off x="528" y="2400"/>
              <a:ext cx="5232" cy="1920"/>
            </a:xfrm>
            <a:custGeom>
              <a:avLst/>
              <a:gdLst>
                <a:gd name="T0" fmla="*/ 0 w 4897"/>
                <a:gd name="T1" fmla="*/ 0 h 2182"/>
                <a:gd name="T2" fmla="*/ 0 w 4897"/>
                <a:gd name="T3" fmla="*/ 1308 h 2182"/>
                <a:gd name="T4" fmla="*/ 6381 w 4897"/>
                <a:gd name="T5" fmla="*/ 1308 h 2182"/>
                <a:gd name="T6" fmla="*/ 6381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FFFFFF"/>
                </a:solidFill>
                <a:cs typeface="Arial" charset="0"/>
              </a:endParaRPr>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grpSp>
      <p:sp>
        <p:nvSpPr>
          <p:cNvPr id="49161"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US"/>
              <a:t>Click to edit Master title style</a:t>
            </a:r>
          </a:p>
        </p:txBody>
      </p:sp>
      <p:sp>
        <p:nvSpPr>
          <p:cNvPr id="49162"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en-US">
              <a:solidFill>
                <a:srgbClr val="FFFFFF"/>
              </a:solidFill>
            </a:endParaRPr>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n-US">
              <a:solidFill>
                <a:srgbClr val="FFFFFF"/>
              </a:solidFill>
            </a:endParaRPr>
          </a:p>
        </p:txBody>
      </p:sp>
      <p:sp>
        <p:nvSpPr>
          <p:cNvPr id="13" name="Rectangle 13"/>
          <p:cNvSpPr>
            <a:spLocks noGrp="1" noChangeArrowheads="1"/>
          </p:cNvSpPr>
          <p:nvPr>
            <p:ph type="sldNum" sz="quarter" idx="12"/>
          </p:nvPr>
        </p:nvSpPr>
        <p:spPr/>
        <p:txBody>
          <a:bodyPr/>
          <a:lstStyle>
            <a:lvl1pPr>
              <a:defRPr/>
            </a:lvl1pPr>
          </a:lstStyle>
          <a:p>
            <a:pPr>
              <a:defRPr/>
            </a:pPr>
            <a:fld id="{138CC2B1-7DBD-48C0-AA0E-FAF3FE07370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855404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723E28C5-841B-4B8B-948C-D6F1FF23294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83206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26441EEF-B2EF-402C-8E10-E021AB13F14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40071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54005673-BCC9-413A-A23B-9A469D594F9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4092154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8166BDC1-33B2-48C8-8A13-83B52D819E7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337861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722205B9-E9A8-4598-94E5-7A8DC6AB6E3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538461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A2ED15C8-5DE5-466B-B471-4EC812FF024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926474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B60062C9-03E9-4531-827A-340633A9215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81677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DF186184-E3DE-4138-A8FE-5E3E75F3D96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68554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75DF504B-C9B7-4124-A7C0-0B841848F51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307829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163B2FC6-612D-4486-AF3F-1EA13ACDA31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767847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3" y="244475"/>
            <a:ext cx="2097087"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44475"/>
            <a:ext cx="61388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C04C12C8-E984-4415-9771-BA56E3AF51A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51762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F22D5469-FC32-4380-B8A3-C27624DE5AF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3917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FB2828E3-E0CC-4731-8A7D-26BC654953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43752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2CE139C5-CB9B-4058-98D8-CFED2933B61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68351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0FB0AFC8-6D33-4866-AB64-A847C94FFD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92487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FB9E475E-B814-4A95-BA2E-15B9293DD85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79353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CD2A4A1E-4C4C-4C34-BD69-2010DE02566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7398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6AA3891C-E350-42AE-82B1-9676119EFF3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34739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1032" name="Freeform 3"/>
            <p:cNvSpPr>
              <a:spLocks/>
            </p:cNvSpPr>
            <p:nvPr/>
          </p:nvSpPr>
          <p:spPr bwMode="ltGray">
            <a:xfrm>
              <a:off x="528" y="2909"/>
              <a:ext cx="5232" cy="1411"/>
            </a:xfrm>
            <a:custGeom>
              <a:avLst/>
              <a:gdLst>
                <a:gd name="T0" fmla="*/ 0 w 4897"/>
                <a:gd name="T1" fmla="*/ 0 h 2182"/>
                <a:gd name="T2" fmla="*/ 0 w 4897"/>
                <a:gd name="T3" fmla="*/ 590 h 2182"/>
                <a:gd name="T4" fmla="*/ 5972 w 4897"/>
                <a:gd name="T5" fmla="*/ 590 h 2182"/>
                <a:gd name="T6" fmla="*/ 597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033"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034" name="Freeform 5"/>
            <p:cNvSpPr>
              <a:spLocks/>
            </p:cNvSpPr>
            <p:nvPr/>
          </p:nvSpPr>
          <p:spPr bwMode="ltGray">
            <a:xfrm>
              <a:off x="528" y="2932"/>
              <a:ext cx="5232" cy="1388"/>
            </a:xfrm>
            <a:custGeom>
              <a:avLst/>
              <a:gdLst>
                <a:gd name="T0" fmla="*/ 0 w 4897"/>
                <a:gd name="T1" fmla="*/ 0 h 2182"/>
                <a:gd name="T2" fmla="*/ 0 w 4897"/>
                <a:gd name="T3" fmla="*/ 562 h 2182"/>
                <a:gd name="T4" fmla="*/ 5972 w 4897"/>
                <a:gd name="T5" fmla="*/ 562 h 2182"/>
                <a:gd name="T6" fmla="*/ 597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48134"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5"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6"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7"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8"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grpSp>
      <p:sp>
        <p:nvSpPr>
          <p:cNvPr id="48139"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48140"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48141"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fontAlgn="base">
              <a:spcBef>
                <a:spcPct val="0"/>
              </a:spcBef>
              <a:spcAft>
                <a:spcPct val="0"/>
              </a:spcAft>
              <a:defRPr/>
            </a:pPr>
            <a:fld id="{C554DF24-0D75-4A1A-8174-F25AE62E6F32}"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48142"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8143"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903554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81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1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814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1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43" grpId="0" build="p">
        <p:tmplLst>
          <p:tmpl lvl="1">
            <p:tnLst>
              <p:par>
                <p:cTn presetID="1" presetClass="entr" presetSubtype="0" fill="hold" nodeType="click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Lst>
      </p:bldP>
    </p:bldLst>
  </p:timing>
  <p:txStyles>
    <p:titleStyle>
      <a:lvl1pPr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1032" name="Freeform 3"/>
            <p:cNvSpPr>
              <a:spLocks/>
            </p:cNvSpPr>
            <p:nvPr/>
          </p:nvSpPr>
          <p:spPr bwMode="ltGray">
            <a:xfrm>
              <a:off x="528" y="2909"/>
              <a:ext cx="5232" cy="1411"/>
            </a:xfrm>
            <a:custGeom>
              <a:avLst/>
              <a:gdLst>
                <a:gd name="T0" fmla="*/ 0 w 4897"/>
                <a:gd name="T1" fmla="*/ 0 h 2182"/>
                <a:gd name="T2" fmla="*/ 0 w 4897"/>
                <a:gd name="T3" fmla="*/ 382 h 2182"/>
                <a:gd name="T4" fmla="*/ 6381 w 4897"/>
                <a:gd name="T5" fmla="*/ 382 h 2182"/>
                <a:gd name="T6" fmla="*/ 6381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FFFFFF"/>
                </a:solidFill>
                <a:cs typeface="Arial" charset="0"/>
              </a:endParaRPr>
            </a:p>
          </p:txBody>
        </p:sp>
        <p:sp>
          <p:nvSpPr>
            <p:cNvPr id="1033"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FFFFFF"/>
                </a:solidFill>
                <a:cs typeface="Arial" charset="0"/>
              </a:endParaRPr>
            </a:p>
          </p:txBody>
        </p:sp>
        <p:sp>
          <p:nvSpPr>
            <p:cNvPr id="1034" name="Freeform 5"/>
            <p:cNvSpPr>
              <a:spLocks/>
            </p:cNvSpPr>
            <p:nvPr/>
          </p:nvSpPr>
          <p:spPr bwMode="ltGray">
            <a:xfrm>
              <a:off x="528" y="2932"/>
              <a:ext cx="5232" cy="1388"/>
            </a:xfrm>
            <a:custGeom>
              <a:avLst/>
              <a:gdLst>
                <a:gd name="T0" fmla="*/ 0 w 4897"/>
                <a:gd name="T1" fmla="*/ 0 h 2182"/>
                <a:gd name="T2" fmla="*/ 0 w 4897"/>
                <a:gd name="T3" fmla="*/ 357 h 2182"/>
                <a:gd name="T4" fmla="*/ 6381 w 4897"/>
                <a:gd name="T5" fmla="*/ 357 h 2182"/>
                <a:gd name="T6" fmla="*/ 6381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n-US">
                <a:solidFill>
                  <a:srgbClr val="FFFFFF"/>
                </a:solidFill>
                <a:cs typeface="Arial" charset="0"/>
              </a:endParaRPr>
            </a:p>
          </p:txBody>
        </p:sp>
        <p:sp>
          <p:nvSpPr>
            <p:cNvPr id="48134"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5"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6"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7"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48138"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grpSp>
      <p:sp>
        <p:nvSpPr>
          <p:cNvPr id="48139"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cs typeface="+mn-cs"/>
              </a:defRPr>
            </a:lvl1pPr>
          </a:lstStyle>
          <a:p>
            <a:pPr fontAlgn="base">
              <a:spcBef>
                <a:spcPct val="0"/>
              </a:spcBef>
              <a:spcAft>
                <a:spcPct val="0"/>
              </a:spcAft>
              <a:defRPr/>
            </a:pPr>
            <a:endParaRPr lang="en-US">
              <a:solidFill>
                <a:srgbClr val="FFFFFF"/>
              </a:solidFill>
            </a:endParaRPr>
          </a:p>
        </p:txBody>
      </p:sp>
      <p:sp>
        <p:nvSpPr>
          <p:cNvPr id="48140"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cs typeface="+mn-cs"/>
              </a:defRPr>
            </a:lvl1pPr>
          </a:lstStyle>
          <a:p>
            <a:pPr fontAlgn="base">
              <a:spcBef>
                <a:spcPct val="0"/>
              </a:spcBef>
              <a:spcAft>
                <a:spcPct val="0"/>
              </a:spcAft>
              <a:defRPr/>
            </a:pPr>
            <a:endParaRPr lang="en-US">
              <a:solidFill>
                <a:srgbClr val="FFFFFF"/>
              </a:solidFill>
            </a:endParaRPr>
          </a:p>
        </p:txBody>
      </p:sp>
      <p:sp>
        <p:nvSpPr>
          <p:cNvPr id="48141"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cs typeface="+mn-cs"/>
              </a:defRPr>
            </a:lvl1pPr>
          </a:lstStyle>
          <a:p>
            <a:pPr fontAlgn="base">
              <a:spcBef>
                <a:spcPct val="0"/>
              </a:spcBef>
              <a:spcAft>
                <a:spcPct val="0"/>
              </a:spcAft>
              <a:defRPr/>
            </a:pPr>
            <a:fld id="{6C6F6D64-39D6-499D-87D7-4A26199F16CE}" type="slidenum">
              <a:rPr lang="en-US">
                <a:solidFill>
                  <a:srgbClr val="FFFFFF"/>
                </a:solidFill>
              </a:rPr>
              <a:pPr fontAlgn="base">
                <a:spcBef>
                  <a:spcPct val="0"/>
                </a:spcBef>
                <a:spcAft>
                  <a:spcPct val="0"/>
                </a:spcAft>
                <a:defRPr/>
              </a:pPr>
              <a:t>‹#›</a:t>
            </a:fld>
            <a:endParaRPr lang="en-US">
              <a:solidFill>
                <a:srgbClr val="FFFFFF"/>
              </a:solidFill>
            </a:endParaRPr>
          </a:p>
        </p:txBody>
      </p:sp>
      <p:sp>
        <p:nvSpPr>
          <p:cNvPr id="48142"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8143"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3673285"/>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81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81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814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1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43" grpId="0" build="p">
        <p:tmplLst>
          <p:tmpl lvl="1">
            <p:tnLst>
              <p:par>
                <p:cTn presetID="1" presetClass="entr" presetSubtype="0" fill="hold" nodeType="click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48143"/>
                        </p:tgtEl>
                        <p:attrNameLst>
                          <p:attrName>style.visibility</p:attrName>
                        </p:attrNameLst>
                      </p:cBhvr>
                      <p:to>
                        <p:strVal val="visible"/>
                      </p:to>
                    </p:set>
                  </p:childTnLst>
                </p:cTn>
              </p:par>
            </p:tnLst>
          </p:tmpl>
        </p:tmplLst>
      </p:bldP>
    </p:bldLst>
  </p:timing>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source.org/wiki/Bible_(King_James)/Matthew#5:27" TargetMode="External"/><Relationship Id="rId2" Type="http://schemas.openxmlformats.org/officeDocument/2006/relationships/hyperlink" Target="http://en.wikipedia.org/wiki/New_Testamen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sunnah.com/muslim:2658a"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sunnah.com/muslim:1400c"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familysafemedia.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eaLnBrk="1" hangingPunct="1">
              <a:defRPr/>
            </a:pPr>
            <a:r>
              <a:rPr lang="en-US" dirty="0"/>
              <a:t>Lust &amp; Death of Marriage in America</a:t>
            </a:r>
          </a:p>
        </p:txBody>
      </p:sp>
      <p:sp>
        <p:nvSpPr>
          <p:cNvPr id="2051" name="Rectangle 3"/>
          <p:cNvSpPr>
            <a:spLocks noGrp="1" noChangeArrowheads="1"/>
          </p:cNvSpPr>
          <p:nvPr>
            <p:ph type="subTitle" idx="1"/>
          </p:nvPr>
        </p:nvSpPr>
        <p:spPr/>
        <p:txBody>
          <a:bodyPr/>
          <a:lstStyle/>
          <a:p>
            <a:pPr algn="ctr" eaLnBrk="1" hangingPunct="1">
              <a:defRPr/>
            </a:pPr>
            <a:r>
              <a:rPr lang="en-US" i="1" dirty="0"/>
              <a:t>Dr. Ishaq Zahid</a:t>
            </a:r>
          </a:p>
          <a:p>
            <a:pPr algn="ctr" eaLnBrk="1" hangingPunct="1">
              <a:defRPr/>
            </a:pPr>
            <a:r>
              <a:rPr lang="en-US" sz="2400" dirty="0"/>
              <a:t>May 14, 2014</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838200"/>
            <a:ext cx="15621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812845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Children of Unmarried Women</a:t>
            </a:r>
          </a:p>
        </p:txBody>
      </p:sp>
      <p:sp>
        <p:nvSpPr>
          <p:cNvPr id="3" name="Content Placeholder 2"/>
          <p:cNvSpPr>
            <a:spLocks noGrp="1"/>
          </p:cNvSpPr>
          <p:nvPr>
            <p:ph idx="1"/>
          </p:nvPr>
        </p:nvSpPr>
        <p:spPr/>
        <p:txBody>
          <a:bodyPr/>
          <a:lstStyle/>
          <a:p>
            <a:pPr lvl="0"/>
            <a:r>
              <a:rPr lang="en-US" dirty="0">
                <a:effectLst/>
              </a:rPr>
              <a:t>Number of live births to unmarried women in the USA: 1,607,773</a:t>
            </a:r>
          </a:p>
          <a:p>
            <a:pPr lvl="0"/>
            <a:r>
              <a:rPr lang="en-US" dirty="0">
                <a:effectLst/>
              </a:rPr>
              <a:t>Percent of all births to unmarried women in the USA: 40.7%</a:t>
            </a:r>
          </a:p>
          <a:p>
            <a:pPr marL="0" indent="0">
              <a:buNone/>
            </a:pPr>
            <a:r>
              <a:rPr lang="en-US" dirty="0"/>
              <a:t>(CDC)</a:t>
            </a:r>
          </a:p>
        </p:txBody>
      </p:sp>
    </p:spTree>
    <p:extLst>
      <p:ext uri="{BB962C8B-B14F-4D97-AF65-F5344CB8AC3E}">
        <p14:creationId xmlns:p14="http://schemas.microsoft.com/office/powerpoint/2010/main" val="20226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Youth and Lust</a:t>
            </a:r>
          </a:p>
        </p:txBody>
      </p:sp>
      <p:sp>
        <p:nvSpPr>
          <p:cNvPr id="3" name="Content Placeholder 2"/>
          <p:cNvSpPr>
            <a:spLocks noGrp="1"/>
          </p:cNvSpPr>
          <p:nvPr>
            <p:ph idx="1"/>
          </p:nvPr>
        </p:nvSpPr>
        <p:spPr/>
        <p:txBody>
          <a:bodyPr/>
          <a:lstStyle/>
          <a:p>
            <a:pPr marL="0" indent="0">
              <a:buNone/>
            </a:pPr>
            <a:r>
              <a:rPr lang="en-US" dirty="0">
                <a:effectLst/>
              </a:rPr>
              <a:t>U.S. high school students 2011survey:</a:t>
            </a:r>
          </a:p>
          <a:p>
            <a:pPr lvl="0"/>
            <a:r>
              <a:rPr lang="en-US" dirty="0">
                <a:effectLst/>
              </a:rPr>
              <a:t>47.4% had ever had sexual intercourse</a:t>
            </a:r>
          </a:p>
          <a:p>
            <a:r>
              <a:rPr lang="en-US" dirty="0">
                <a:effectLst/>
              </a:rPr>
              <a:t>15.3% had had sex with four or more people during their life</a:t>
            </a:r>
          </a:p>
          <a:p>
            <a:pPr lvl="0"/>
            <a:r>
              <a:rPr lang="en-US" dirty="0">
                <a:effectLst/>
              </a:rPr>
              <a:t>Nearly half of the 19 million new STDs each year are among young people aged 15–24 years</a:t>
            </a:r>
          </a:p>
          <a:p>
            <a:r>
              <a:rPr lang="en-US" dirty="0">
                <a:effectLst/>
              </a:rPr>
              <a:t>More than 400,000 teen girls aged 15–19 years gave birth in 2009</a:t>
            </a:r>
          </a:p>
          <a:p>
            <a:endParaRPr lang="en-US" dirty="0"/>
          </a:p>
        </p:txBody>
      </p:sp>
    </p:spTree>
    <p:extLst>
      <p:ext uri="{BB962C8B-B14F-4D97-AF65-F5344CB8AC3E}">
        <p14:creationId xmlns:p14="http://schemas.microsoft.com/office/powerpoint/2010/main" val="1764445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pPr algn="ctr" eaLnBrk="1" hangingPunct="1">
              <a:defRPr/>
            </a:pPr>
            <a:r>
              <a:rPr lang="en-US" dirty="0">
                <a:solidFill>
                  <a:srgbClr val="FFFF00"/>
                </a:solidFill>
              </a:rPr>
              <a:t>Universal and Timeless Islam</a:t>
            </a:r>
          </a:p>
        </p:txBody>
      </p:sp>
      <p:sp>
        <p:nvSpPr>
          <p:cNvPr id="50179" name="Rectangle 3"/>
          <p:cNvSpPr>
            <a:spLocks noGrp="1" noRot="1" noChangeArrowheads="1"/>
          </p:cNvSpPr>
          <p:nvPr>
            <p:ph type="body" idx="1"/>
          </p:nvPr>
        </p:nvSpPr>
        <p:spPr/>
        <p:txBody>
          <a:bodyPr/>
          <a:lstStyle/>
          <a:p>
            <a:pPr eaLnBrk="1" hangingPunct="1">
              <a:buClr>
                <a:schemeClr val="accent1"/>
              </a:buClr>
              <a:defRPr/>
            </a:pPr>
            <a:r>
              <a:rPr lang="en-US" dirty="0"/>
              <a:t>There is One and Only One God</a:t>
            </a:r>
          </a:p>
          <a:p>
            <a:pPr eaLnBrk="1" hangingPunct="1">
              <a:buClr>
                <a:schemeClr val="accent1"/>
              </a:buClr>
              <a:defRPr/>
            </a:pPr>
            <a:r>
              <a:rPr lang="en-US" dirty="0"/>
              <a:t>The Core Message of all Messengers of God is the same:</a:t>
            </a:r>
            <a:br>
              <a:rPr lang="en-US" dirty="0"/>
            </a:br>
            <a:r>
              <a:rPr lang="en-US" b="1" i="1" dirty="0"/>
              <a:t>Worship and obey God as taught by His Messengers</a:t>
            </a:r>
            <a:endParaRPr lang="en-US" b="1" dirty="0"/>
          </a:p>
          <a:p>
            <a:pPr eaLnBrk="1" hangingPunct="1">
              <a:buClr>
                <a:schemeClr val="accent1"/>
              </a:buClr>
              <a:defRPr/>
            </a:pPr>
            <a:r>
              <a:rPr lang="en-US" dirty="0"/>
              <a:t>All Prophets including Adam, Noah, Abraham, Ishaq, Ismael, Israel, Moses, Jesus, Muhammad were </a:t>
            </a:r>
            <a:r>
              <a:rPr lang="en-US" b="1" dirty="0"/>
              <a:t>Muslims</a:t>
            </a:r>
            <a:r>
              <a:rPr lang="en-US" dirty="0"/>
              <a:t>! (peace be on them all)</a:t>
            </a:r>
          </a:p>
        </p:txBody>
      </p:sp>
    </p:spTree>
    <p:extLst>
      <p:ext uri="{BB962C8B-B14F-4D97-AF65-F5344CB8AC3E}">
        <p14:creationId xmlns:p14="http://schemas.microsoft.com/office/powerpoint/2010/main" val="943844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Universal &amp; Timeless Commandments</a:t>
            </a:r>
          </a:p>
        </p:txBody>
      </p:sp>
      <p:sp>
        <p:nvSpPr>
          <p:cNvPr id="3" name="Content Placeholder 2"/>
          <p:cNvSpPr>
            <a:spLocks noGrp="1"/>
          </p:cNvSpPr>
          <p:nvPr>
            <p:ph idx="1"/>
          </p:nvPr>
        </p:nvSpPr>
        <p:spPr/>
        <p:txBody>
          <a:bodyPr/>
          <a:lstStyle/>
          <a:p>
            <a:r>
              <a:rPr lang="en-US" dirty="0">
                <a:effectLst/>
              </a:rPr>
              <a:t>These commandments apply equally to followers of Moses, Jesus and Muhammad.</a:t>
            </a:r>
          </a:p>
          <a:p>
            <a:r>
              <a:rPr lang="en-US" dirty="0">
                <a:effectLst/>
              </a:rPr>
              <a:t>Marriage is between man and woman</a:t>
            </a:r>
          </a:p>
          <a:p>
            <a:pPr lvl="0"/>
            <a:r>
              <a:rPr lang="en-US" dirty="0">
                <a:effectLst/>
              </a:rPr>
              <a:t>Fornication and adultery are major sins</a:t>
            </a:r>
          </a:p>
          <a:p>
            <a:pPr lvl="0"/>
            <a:r>
              <a:rPr lang="en-US" dirty="0">
                <a:effectLst/>
              </a:rPr>
              <a:t>Same gender sex is a major sin.</a:t>
            </a:r>
          </a:p>
          <a:p>
            <a:pPr lvl="0"/>
            <a:r>
              <a:rPr lang="en-US" dirty="0">
                <a:effectLst/>
              </a:rPr>
              <a:t>Pornography is a major sin</a:t>
            </a:r>
          </a:p>
          <a:p>
            <a:pPr marL="0" indent="0">
              <a:buNone/>
            </a:pPr>
            <a:endParaRPr lang="en-US" dirty="0"/>
          </a:p>
        </p:txBody>
      </p:sp>
    </p:spTree>
    <p:extLst>
      <p:ext uri="{BB962C8B-B14F-4D97-AF65-F5344CB8AC3E}">
        <p14:creationId xmlns:p14="http://schemas.microsoft.com/office/powerpoint/2010/main" val="2160687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Lust in New Testament</a:t>
            </a:r>
            <a:endParaRPr lang="en-US" dirty="0"/>
          </a:p>
        </p:txBody>
      </p:sp>
      <p:sp>
        <p:nvSpPr>
          <p:cNvPr id="3" name="Content Placeholder 2"/>
          <p:cNvSpPr>
            <a:spLocks noGrp="1"/>
          </p:cNvSpPr>
          <p:nvPr>
            <p:ph idx="1"/>
          </p:nvPr>
        </p:nvSpPr>
        <p:spPr>
          <a:xfrm>
            <a:off x="838200" y="1905000"/>
            <a:ext cx="8007350" cy="4800600"/>
          </a:xfrm>
        </p:spPr>
        <p:txBody>
          <a:bodyPr/>
          <a:lstStyle/>
          <a:p>
            <a:pPr marL="0" indent="0">
              <a:buNone/>
            </a:pPr>
            <a:r>
              <a:rPr lang="en-US" dirty="0">
                <a:effectLst/>
              </a:rPr>
              <a:t>The </a:t>
            </a:r>
            <a:r>
              <a:rPr lang="en-US" dirty="0">
                <a:effectLst/>
                <a:hlinkClick r:id="rId2" tooltip="New Testament"/>
              </a:rPr>
              <a:t>New Testament</a:t>
            </a:r>
            <a:r>
              <a:rPr lang="en-US" dirty="0">
                <a:effectLst/>
              </a:rPr>
              <a:t>, the word  </a:t>
            </a:r>
            <a:r>
              <a:rPr lang="en-US" i="1" dirty="0">
                <a:effectLst/>
              </a:rPr>
              <a:t>"lust"</a:t>
            </a:r>
            <a:r>
              <a:rPr lang="en-US" dirty="0">
                <a:effectLst/>
              </a:rPr>
              <a:t>  translates the Greek word 'ἐπ</a:t>
            </a:r>
            <a:r>
              <a:rPr lang="en-US" dirty="0" err="1">
                <a:effectLst/>
              </a:rPr>
              <a:t>ιθυμέω</a:t>
            </a:r>
            <a:r>
              <a:rPr lang="en-US" dirty="0">
                <a:effectLst/>
              </a:rPr>
              <a:t>', particularly in </a:t>
            </a:r>
            <a:r>
              <a:rPr lang="en-US" dirty="0">
                <a:effectLst/>
                <a:hlinkClick r:id="rId3" tooltip="wikisource:Bible (King James)/Matthew"/>
              </a:rPr>
              <a:t>Matthew 5:27-28</a:t>
            </a:r>
            <a:r>
              <a:rPr lang="en-US" dirty="0">
                <a:effectLst/>
              </a:rPr>
              <a:t>: </a:t>
            </a:r>
            <a:r>
              <a:rPr lang="en-US" i="1" dirty="0">
                <a:effectLst/>
              </a:rPr>
              <a:t>Ye have heard that it was said by them of old time, Thou shalt not commit adultery: But I say unto you, That whosoever </a:t>
            </a:r>
            <a:r>
              <a:rPr lang="en-US" i="1" dirty="0" err="1">
                <a:effectLst/>
              </a:rPr>
              <a:t>looketh</a:t>
            </a:r>
            <a:r>
              <a:rPr lang="en-US" i="1" dirty="0">
                <a:effectLst/>
              </a:rPr>
              <a:t> on a woman to lust (ἐπ</a:t>
            </a:r>
            <a:r>
              <a:rPr lang="en-US" i="1" dirty="0" err="1">
                <a:effectLst/>
              </a:rPr>
              <a:t>ιθυμέω</a:t>
            </a:r>
            <a:r>
              <a:rPr lang="en-US" i="1" dirty="0">
                <a:effectLst/>
              </a:rPr>
              <a:t>) after her hath committed adultery with her already in his heart</a:t>
            </a:r>
            <a:r>
              <a:rPr lang="en-US" dirty="0">
                <a:effectLst/>
              </a:rPr>
              <a:t>.</a:t>
            </a:r>
          </a:p>
          <a:p>
            <a:endParaRPr lang="en-US" dirty="0"/>
          </a:p>
        </p:txBody>
      </p:sp>
    </p:spTree>
    <p:extLst>
      <p:ext uri="{BB962C8B-B14F-4D97-AF65-F5344CB8AC3E}">
        <p14:creationId xmlns:p14="http://schemas.microsoft.com/office/powerpoint/2010/main" val="93053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Deadly Sins</a:t>
            </a:r>
          </a:p>
        </p:txBody>
      </p:sp>
      <p:sp>
        <p:nvSpPr>
          <p:cNvPr id="3" name="Content Placeholder 2"/>
          <p:cNvSpPr>
            <a:spLocks noGrp="1"/>
          </p:cNvSpPr>
          <p:nvPr>
            <p:ph idx="1"/>
          </p:nvPr>
        </p:nvSpPr>
        <p:spPr>
          <a:xfrm>
            <a:off x="685800" y="1371600"/>
            <a:ext cx="8159750" cy="5486400"/>
          </a:xfrm>
        </p:spPr>
        <p:txBody>
          <a:bodyPr/>
          <a:lstStyle/>
          <a:p>
            <a:pPr lvl="0"/>
            <a:r>
              <a:rPr lang="en-US" dirty="0">
                <a:effectLst/>
              </a:rPr>
              <a:t> Know ye not that the unrighteous shall not inherit the kingdom of God</a:t>
            </a:r>
          </a:p>
          <a:p>
            <a:pPr lvl="0"/>
            <a:r>
              <a:rPr lang="en-US" dirty="0">
                <a:effectLst/>
              </a:rPr>
              <a:t> Be not deceived: neither fornicators, nor idolaters, nor adulterers, nor effeminate, nor abusers of themselves with mankind. Nor thieves, nor covetous, nor drunkards, nor revilers, nor </a:t>
            </a:r>
            <a:r>
              <a:rPr lang="en-US" dirty="0" err="1">
                <a:effectLst/>
              </a:rPr>
              <a:t>extortioners</a:t>
            </a:r>
            <a:r>
              <a:rPr lang="en-US" dirty="0">
                <a:effectLst/>
              </a:rPr>
              <a:t>, shall inherit the kingdom of God. (KJB:  1 Corinthians 6:9-10)</a:t>
            </a:r>
          </a:p>
        </p:txBody>
      </p:sp>
    </p:spTree>
    <p:extLst>
      <p:ext uri="{BB962C8B-B14F-4D97-AF65-F5344CB8AC3E}">
        <p14:creationId xmlns:p14="http://schemas.microsoft.com/office/powerpoint/2010/main" val="3298769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Quran on Lust</a:t>
            </a:r>
          </a:p>
        </p:txBody>
      </p:sp>
      <p:sp>
        <p:nvSpPr>
          <p:cNvPr id="3" name="Content Placeholder 2"/>
          <p:cNvSpPr>
            <a:spLocks noGrp="1"/>
          </p:cNvSpPr>
          <p:nvPr>
            <p:ph idx="1"/>
          </p:nvPr>
        </p:nvSpPr>
        <p:spPr/>
        <p:txBody>
          <a:bodyPr/>
          <a:lstStyle/>
          <a:p>
            <a:r>
              <a:rPr lang="en-US" dirty="0">
                <a:effectLst/>
              </a:rPr>
              <a:t>"Follow not the lusts (of your hearts), lest ye swerve (The Quran: 4:135)." </a:t>
            </a:r>
          </a:p>
          <a:p>
            <a:r>
              <a:rPr lang="en-US" dirty="0">
                <a:effectLst/>
              </a:rPr>
              <a:t>"Allah does wish to Turn to you, but the wish of those who follow their lusts is that ye should turn away (from Him), far, far away (The Quran: 4:27)."</a:t>
            </a:r>
          </a:p>
          <a:p>
            <a:endParaRPr lang="en-US" dirty="0"/>
          </a:p>
        </p:txBody>
      </p:sp>
    </p:spTree>
    <p:extLst>
      <p:ext uri="{BB962C8B-B14F-4D97-AF65-F5344CB8AC3E}">
        <p14:creationId xmlns:p14="http://schemas.microsoft.com/office/powerpoint/2010/main" val="4210611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Hadith on Lust</a:t>
            </a:r>
          </a:p>
        </p:txBody>
      </p:sp>
      <p:sp>
        <p:nvSpPr>
          <p:cNvPr id="3" name="Content Placeholder 2"/>
          <p:cNvSpPr>
            <a:spLocks noGrp="1"/>
          </p:cNvSpPr>
          <p:nvPr>
            <p:ph idx="1"/>
          </p:nvPr>
        </p:nvSpPr>
        <p:spPr/>
        <p:txBody>
          <a:bodyPr/>
          <a:lstStyle/>
          <a:p>
            <a:r>
              <a:rPr lang="en-US" sz="2400" dirty="0">
                <a:effectLst/>
              </a:rPr>
              <a:t>"Allah fixed the very portion of adultery which a man will indulge in. There would be no escape from it. The adultery of the eye is the lustful look and the adultery of the ears is listening to voluptuous (song or talk) and the adultery of the tongue is licentious speech and the adultery of the hand is the lustful grip (embrace) and the adultery of the feet is to walk (to the place) where he intends to commit adultery and the heart yearns and desires which he may or may not put into effect. “</a:t>
            </a:r>
          </a:p>
          <a:p>
            <a:r>
              <a:rPr lang="en-US" sz="2400" dirty="0">
                <a:effectLst/>
              </a:rPr>
              <a:t> </a:t>
            </a:r>
            <a:r>
              <a:rPr lang="en-US" sz="1200" dirty="0">
                <a:effectLst/>
              </a:rPr>
              <a:t>(Sahih Muslim, Book 46, Hadith 33) </a:t>
            </a:r>
            <a:r>
              <a:rPr lang="en-US" sz="1200" dirty="0">
                <a:effectLst/>
                <a:hlinkClick r:id="rId2"/>
              </a:rPr>
              <a:t>https://sunnah.com/muslim:2658a</a:t>
            </a:r>
            <a:r>
              <a:rPr lang="en-US" sz="1200" dirty="0">
                <a:effectLst/>
              </a:rPr>
              <a:t> </a:t>
            </a:r>
          </a:p>
          <a:p>
            <a:endParaRPr lang="en-US" sz="2400" dirty="0">
              <a:effectLst/>
            </a:endParaRPr>
          </a:p>
          <a:p>
            <a:endParaRPr lang="en-US" dirty="0">
              <a:effectLst/>
            </a:endParaRPr>
          </a:p>
          <a:p>
            <a:endParaRPr lang="en-US" dirty="0"/>
          </a:p>
        </p:txBody>
      </p:sp>
    </p:spTree>
    <p:extLst>
      <p:ext uri="{BB962C8B-B14F-4D97-AF65-F5344CB8AC3E}">
        <p14:creationId xmlns:p14="http://schemas.microsoft.com/office/powerpoint/2010/main" val="1384255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Young Men!</a:t>
            </a:r>
            <a:endParaRPr lang="en-US" dirty="0"/>
          </a:p>
        </p:txBody>
      </p:sp>
      <p:sp>
        <p:nvSpPr>
          <p:cNvPr id="3" name="Content Placeholder 2"/>
          <p:cNvSpPr>
            <a:spLocks noGrp="1"/>
          </p:cNvSpPr>
          <p:nvPr>
            <p:ph idx="1"/>
          </p:nvPr>
        </p:nvSpPr>
        <p:spPr/>
        <p:txBody>
          <a:bodyPr/>
          <a:lstStyle/>
          <a:p>
            <a:r>
              <a:rPr lang="en-US" dirty="0">
                <a:effectLst/>
              </a:rPr>
              <a:t>“0 young men, those among you who can support a wife should marry, for it restrains eyes (from casting evil glances) and preserves one from immorality; but he who cannot afford it, should observe fast for it is a means of controlling the sexual desire.”</a:t>
            </a:r>
          </a:p>
          <a:p>
            <a:r>
              <a:rPr lang="en-US" sz="1400" dirty="0">
                <a:effectLst/>
              </a:rPr>
              <a:t>(Sahih Muslim, Book 16, Hadith 3)</a:t>
            </a:r>
          </a:p>
          <a:p>
            <a:r>
              <a:rPr lang="en-US" sz="1400" dirty="0">
                <a:effectLst/>
                <a:hlinkClick r:id="rId2"/>
              </a:rPr>
              <a:t>https://sunnah.com/muslim:1400c</a:t>
            </a:r>
            <a:r>
              <a:rPr lang="en-US" sz="1400" dirty="0">
                <a:effectLst/>
              </a:rPr>
              <a:t> </a:t>
            </a:r>
          </a:p>
          <a:p>
            <a:endParaRPr lang="en-US" dirty="0"/>
          </a:p>
        </p:txBody>
      </p:sp>
    </p:spTree>
    <p:extLst>
      <p:ext uri="{BB962C8B-B14F-4D97-AF65-F5344CB8AC3E}">
        <p14:creationId xmlns:p14="http://schemas.microsoft.com/office/powerpoint/2010/main" val="3926562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
            <a:ext cx="8229600" cy="1371600"/>
          </a:xfrm>
        </p:spPr>
        <p:txBody>
          <a:bodyPr/>
          <a:lstStyle/>
          <a:p>
            <a:pPr algn="ctr"/>
            <a:r>
              <a:rPr lang="en-US" dirty="0"/>
              <a:t>Homosexuality</a:t>
            </a:r>
          </a:p>
        </p:txBody>
      </p:sp>
      <p:sp>
        <p:nvSpPr>
          <p:cNvPr id="3" name="Content Placeholder 2"/>
          <p:cNvSpPr>
            <a:spLocks noGrp="1"/>
          </p:cNvSpPr>
          <p:nvPr>
            <p:ph idx="1"/>
          </p:nvPr>
        </p:nvSpPr>
        <p:spPr>
          <a:xfrm>
            <a:off x="0" y="1143000"/>
            <a:ext cx="9144000" cy="5715000"/>
          </a:xfrm>
        </p:spPr>
        <p:txBody>
          <a:bodyPr/>
          <a:lstStyle/>
          <a:p>
            <a:pPr marL="0" indent="0">
              <a:buNone/>
            </a:pPr>
            <a:r>
              <a:rPr lang="en-US" sz="2800" dirty="0"/>
              <a:t>Translation from The Holy Quran, 7:80-84:</a:t>
            </a:r>
          </a:p>
          <a:p>
            <a:pPr marL="0" indent="0">
              <a:buNone/>
            </a:pPr>
            <a:r>
              <a:rPr lang="en-US" sz="2800" dirty="0"/>
              <a:t>We also (sent) </a:t>
            </a:r>
            <a:r>
              <a:rPr lang="en-US" sz="2800" dirty="0" err="1"/>
              <a:t>Lut</a:t>
            </a:r>
            <a:r>
              <a:rPr lang="en-US" sz="2800" dirty="0"/>
              <a:t>: he said to his people: "Do ye commit lewdness such as no people in creation (ever) committed before you? "For ye practice your lusts on men in preference to women: ye are indeed a people transgressing beyond bounds." And his people gave no answer but this: they said, "drive them out of your city: these are indeed men who want to be clean and pure!" But We saved him and his family, except his wife: she was of those who lagged behind. And We rained down on them a shower (of brimstone): then see what was the end of those who indulged in sin and crime!</a:t>
            </a:r>
          </a:p>
        </p:txBody>
      </p:sp>
    </p:spTree>
    <p:extLst>
      <p:ext uri="{BB962C8B-B14F-4D97-AF65-F5344CB8AC3E}">
        <p14:creationId xmlns:p14="http://schemas.microsoft.com/office/powerpoint/2010/main" val="3885195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Outline</a:t>
            </a:r>
          </a:p>
        </p:txBody>
      </p:sp>
      <p:sp>
        <p:nvSpPr>
          <p:cNvPr id="3" name="Content Placeholder 2"/>
          <p:cNvSpPr>
            <a:spLocks noGrp="1"/>
          </p:cNvSpPr>
          <p:nvPr>
            <p:ph idx="1"/>
          </p:nvPr>
        </p:nvSpPr>
        <p:spPr/>
        <p:txBody>
          <a:bodyPr/>
          <a:lstStyle/>
          <a:p>
            <a:pPr lvl="0"/>
            <a:r>
              <a:rPr lang="en-US" dirty="0">
                <a:effectLst/>
              </a:rPr>
              <a:t>Problem Scope and Intensity with Sampling Global and Domestic Statistics</a:t>
            </a:r>
          </a:p>
          <a:p>
            <a:pPr lvl="0"/>
            <a:r>
              <a:rPr lang="en-US" dirty="0">
                <a:effectLst/>
              </a:rPr>
              <a:t>Islamic perspective</a:t>
            </a:r>
          </a:p>
          <a:p>
            <a:pPr marL="0" lvl="0" indent="0">
              <a:buNone/>
            </a:pPr>
            <a:endParaRPr lang="en-US" dirty="0">
              <a:effectLst/>
            </a:endParaRPr>
          </a:p>
          <a:p>
            <a:pPr marL="0" indent="0">
              <a:buNone/>
            </a:pPr>
            <a:r>
              <a:rPr lang="en-US" dirty="0">
                <a:effectLst/>
              </a:rPr>
              <a:t>NOTE:</a:t>
            </a:r>
          </a:p>
          <a:p>
            <a:pPr marL="400050" lvl="1" indent="0">
              <a:buNone/>
            </a:pPr>
            <a:r>
              <a:rPr lang="en-US" dirty="0">
                <a:effectLst/>
              </a:rPr>
              <a:t>When I speak about lust, I am addressing the forbidden, the unclean side of the lust.</a:t>
            </a:r>
          </a:p>
        </p:txBody>
      </p:sp>
    </p:spTree>
    <p:extLst>
      <p:ext uri="{BB962C8B-B14F-4D97-AF65-F5344CB8AC3E}">
        <p14:creationId xmlns:p14="http://schemas.microsoft.com/office/powerpoint/2010/main" val="4081913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203325"/>
          </a:xfrm>
        </p:spPr>
        <p:txBody>
          <a:bodyPr/>
          <a:lstStyle/>
          <a:p>
            <a:pPr algn="ctr"/>
            <a:r>
              <a:rPr lang="en-US" sz="4000" dirty="0">
                <a:effectLst/>
              </a:rPr>
              <a:t>Resolving Godly-</a:t>
            </a:r>
            <a:r>
              <a:rPr lang="en-US" sz="4000" dirty="0" err="1">
                <a:effectLst/>
              </a:rPr>
              <a:t>unGodly</a:t>
            </a:r>
            <a:r>
              <a:rPr lang="en-US" sz="4000" dirty="0">
                <a:effectLst/>
              </a:rPr>
              <a:t> conflict of Marriage</a:t>
            </a:r>
            <a:br>
              <a:rPr lang="en-US" dirty="0">
                <a:effectLst/>
              </a:rPr>
            </a:br>
            <a:endParaRPr lang="en-US" dirty="0"/>
          </a:p>
        </p:txBody>
      </p:sp>
      <p:sp>
        <p:nvSpPr>
          <p:cNvPr id="3" name="Content Placeholder 2"/>
          <p:cNvSpPr>
            <a:spLocks noGrp="1"/>
          </p:cNvSpPr>
          <p:nvPr>
            <p:ph idx="1"/>
          </p:nvPr>
        </p:nvSpPr>
        <p:spPr>
          <a:xfrm>
            <a:off x="0" y="1524000"/>
            <a:ext cx="9144000" cy="5334000"/>
          </a:xfrm>
        </p:spPr>
        <p:txBody>
          <a:bodyPr/>
          <a:lstStyle/>
          <a:p>
            <a:r>
              <a:rPr lang="en-US" sz="2800" dirty="0">
                <a:effectLst/>
              </a:rPr>
              <a:t>Those who believe in God and that He created mankind with a purpose, also know that God gave a free will to everyone to choose a way of life, but with consequences. When it comes to marriage and permitted acts of intimacy, these are limited to husband and wife. Anything else is a sin in the sight of God. The Holy Scriptures tell us how God destroyed the people of Prophet Lot because of their open sexual acts between men. </a:t>
            </a:r>
            <a:r>
              <a:rPr lang="en-US" sz="2800" b="1" dirty="0">
                <a:effectLst/>
              </a:rPr>
              <a:t>It is that fear of destruction of our towns and cities, which is making God-fearing people grief stricken. </a:t>
            </a:r>
            <a:endParaRPr lang="en-US" sz="2800" b="1" dirty="0"/>
          </a:p>
        </p:txBody>
      </p:sp>
    </p:spTree>
    <p:extLst>
      <p:ext uri="{BB962C8B-B14F-4D97-AF65-F5344CB8AC3E}">
        <p14:creationId xmlns:p14="http://schemas.microsoft.com/office/powerpoint/2010/main" val="1797369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355725"/>
          </a:xfrm>
        </p:spPr>
        <p:txBody>
          <a:bodyPr/>
          <a:lstStyle/>
          <a:p>
            <a:pPr algn="ctr"/>
            <a:r>
              <a:rPr lang="en-US" dirty="0"/>
              <a:t>Message of </a:t>
            </a:r>
            <a:r>
              <a:rPr lang="en-US" dirty="0" err="1"/>
              <a:t>Rahmah</a:t>
            </a:r>
            <a:endParaRPr lang="en-US" dirty="0"/>
          </a:p>
        </p:txBody>
      </p:sp>
      <p:sp>
        <p:nvSpPr>
          <p:cNvPr id="3" name="Content Placeholder 2"/>
          <p:cNvSpPr>
            <a:spLocks noGrp="1"/>
          </p:cNvSpPr>
          <p:nvPr>
            <p:ph idx="1"/>
          </p:nvPr>
        </p:nvSpPr>
        <p:spPr>
          <a:xfrm>
            <a:off x="838200" y="1371600"/>
            <a:ext cx="8007350" cy="5257800"/>
          </a:xfrm>
        </p:spPr>
        <p:txBody>
          <a:bodyPr/>
          <a:lstStyle/>
          <a:p>
            <a:r>
              <a:rPr lang="en-US" sz="2400" dirty="0" err="1">
                <a:effectLst/>
              </a:rPr>
              <a:t>Rahmah</a:t>
            </a:r>
            <a:r>
              <a:rPr lang="en-US" sz="2400" dirty="0">
                <a:effectLst/>
              </a:rPr>
              <a:t> = Love, Compassion and Mercy</a:t>
            </a:r>
          </a:p>
          <a:p>
            <a:r>
              <a:rPr lang="en-US" sz="2400" dirty="0">
                <a:effectLst/>
              </a:rPr>
              <a:t>We understand that it is up to each individual to not even believe in the existence of God and not consider such acts evil. When done in private, these acts  remain confined to the two individuals. It becomes a major crisis for everyone, when such acts are done openly and campaigns are launched to even make these legal. That is when we tremble from the wrath of God and fear for the destruction of our towns. We can only plead for the sake of peace and harmony for the  people on earth, to not commit these acts or at most keep them private. It is in fact a message of </a:t>
            </a:r>
            <a:r>
              <a:rPr lang="en-US" sz="2400" dirty="0" err="1">
                <a:effectLst/>
              </a:rPr>
              <a:t>Rahmah</a:t>
            </a:r>
            <a:r>
              <a:rPr lang="en-US" sz="2400" dirty="0">
                <a:effectLst/>
              </a:rPr>
              <a:t>. </a:t>
            </a:r>
            <a:r>
              <a:rPr lang="en-US" sz="2400" dirty="0" err="1">
                <a:effectLst/>
              </a:rPr>
              <a:t>Rahmah</a:t>
            </a:r>
            <a:r>
              <a:rPr lang="en-US" sz="2400" dirty="0">
                <a:effectLst/>
              </a:rPr>
              <a:t> for the security and peace of all of </a:t>
            </a:r>
            <a:r>
              <a:rPr lang="en-US" sz="2400" dirty="0" err="1">
                <a:effectLst/>
              </a:rPr>
              <a:t>manknd</a:t>
            </a:r>
            <a:r>
              <a:rPr lang="en-US" sz="2400" dirty="0">
                <a:effectLst/>
              </a:rPr>
              <a:t>. </a:t>
            </a:r>
          </a:p>
        </p:txBody>
      </p:sp>
    </p:spTree>
    <p:extLst>
      <p:ext uri="{BB962C8B-B14F-4D97-AF65-F5344CB8AC3E}">
        <p14:creationId xmlns:p14="http://schemas.microsoft.com/office/powerpoint/2010/main" val="3964752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Repentance</a:t>
            </a:r>
          </a:p>
        </p:txBody>
      </p:sp>
      <p:sp>
        <p:nvSpPr>
          <p:cNvPr id="3" name="Content Placeholder 2"/>
          <p:cNvSpPr>
            <a:spLocks noGrp="1"/>
          </p:cNvSpPr>
          <p:nvPr>
            <p:ph idx="1"/>
          </p:nvPr>
        </p:nvSpPr>
        <p:spPr>
          <a:xfrm>
            <a:off x="838200" y="1447800"/>
            <a:ext cx="8007350" cy="5029200"/>
          </a:xfrm>
        </p:spPr>
        <p:txBody>
          <a:bodyPr/>
          <a:lstStyle/>
          <a:p>
            <a:r>
              <a:rPr lang="en-US" dirty="0"/>
              <a:t>God is the Most-Forgiving.</a:t>
            </a:r>
          </a:p>
          <a:p>
            <a:r>
              <a:rPr lang="en-US" dirty="0"/>
              <a:t>Repent and Return to life of worship and obedience to God</a:t>
            </a:r>
          </a:p>
          <a:p>
            <a:r>
              <a:rPr lang="en-US" dirty="0"/>
              <a:t>The best way remains to be the way of belief and obedience in One and Only One God, as taught by Messengers of God, including Abraham, Lot, Moses, Jesus and Muhammad. (Peace be on all the prophets sent by God.)</a:t>
            </a:r>
          </a:p>
          <a:p>
            <a:endParaRPr lang="en-US" dirty="0"/>
          </a:p>
        </p:txBody>
      </p:sp>
    </p:spTree>
    <p:extLst>
      <p:ext uri="{BB962C8B-B14F-4D97-AF65-F5344CB8AC3E}">
        <p14:creationId xmlns:p14="http://schemas.microsoft.com/office/powerpoint/2010/main" val="7845776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Silent Slavery</a:t>
            </a:r>
          </a:p>
        </p:txBody>
      </p:sp>
      <p:sp>
        <p:nvSpPr>
          <p:cNvPr id="3" name="Content Placeholder 2"/>
          <p:cNvSpPr>
            <a:spLocks noGrp="1"/>
          </p:cNvSpPr>
          <p:nvPr>
            <p:ph idx="1"/>
          </p:nvPr>
        </p:nvSpPr>
        <p:spPr>
          <a:xfrm>
            <a:off x="838200" y="1905000"/>
            <a:ext cx="8007350" cy="4572000"/>
          </a:xfrm>
        </p:spPr>
        <p:txBody>
          <a:bodyPr/>
          <a:lstStyle/>
          <a:p>
            <a:pPr lvl="0"/>
            <a:r>
              <a:rPr lang="en-US" dirty="0">
                <a:effectLst/>
              </a:rPr>
              <a:t>Exponential Decline in the Century? </a:t>
            </a:r>
            <a:br>
              <a:rPr lang="en-US" dirty="0">
                <a:effectLst/>
              </a:rPr>
            </a:br>
            <a:r>
              <a:rPr lang="en-US" dirty="0">
                <a:effectLst/>
              </a:rPr>
              <a:t>Evil now comes to by a click on TV, internet or phone</a:t>
            </a:r>
          </a:p>
          <a:p>
            <a:pPr lvl="0"/>
            <a:r>
              <a:rPr lang="en-US" dirty="0">
                <a:effectLst/>
              </a:rPr>
              <a:t>Where is the G-lane? Is wilderness the only place left to live righteously?</a:t>
            </a:r>
          </a:p>
          <a:p>
            <a:pPr lvl="0"/>
            <a:r>
              <a:rPr lang="en-US" dirty="0">
                <a:effectLst/>
              </a:rPr>
              <a:t>Overwhelming impact on new generations. </a:t>
            </a:r>
          </a:p>
          <a:p>
            <a:pPr lvl="0"/>
            <a:r>
              <a:rPr lang="en-US" dirty="0">
                <a:effectLst/>
              </a:rPr>
              <a:t>Freedom totally eroded? Lust enslaved global village?</a:t>
            </a:r>
          </a:p>
          <a:p>
            <a:pPr marL="0" indent="0">
              <a:buNone/>
            </a:pPr>
            <a:endParaRPr lang="en-US" dirty="0"/>
          </a:p>
        </p:txBody>
      </p:sp>
    </p:spTree>
    <p:extLst>
      <p:ext uri="{BB962C8B-B14F-4D97-AF65-F5344CB8AC3E}">
        <p14:creationId xmlns:p14="http://schemas.microsoft.com/office/powerpoint/2010/main" val="1892464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Change and Act</a:t>
            </a:r>
          </a:p>
        </p:txBody>
      </p:sp>
      <p:sp>
        <p:nvSpPr>
          <p:cNvPr id="3" name="Content Placeholder 2"/>
          <p:cNvSpPr>
            <a:spLocks noGrp="1"/>
          </p:cNvSpPr>
          <p:nvPr>
            <p:ph idx="1"/>
          </p:nvPr>
        </p:nvSpPr>
        <p:spPr/>
        <p:txBody>
          <a:bodyPr/>
          <a:lstStyle/>
          <a:p>
            <a:pPr lvl="0"/>
            <a:r>
              <a:rPr lang="en-US" dirty="0">
                <a:effectLst/>
              </a:rPr>
              <a:t>Calling out to about 4 billion Christians, Muslims and Jews: </a:t>
            </a:r>
            <a:br>
              <a:rPr lang="en-US" dirty="0">
                <a:effectLst/>
              </a:rPr>
            </a:br>
            <a:r>
              <a:rPr lang="en-US" dirty="0">
                <a:effectLst/>
              </a:rPr>
              <a:t>       </a:t>
            </a:r>
            <a:r>
              <a:rPr lang="en-US" b="1" dirty="0">
                <a:effectLst/>
              </a:rPr>
              <a:t>Stop being producers and consumers of evil</a:t>
            </a:r>
          </a:p>
          <a:p>
            <a:pPr lvl="0"/>
            <a:r>
              <a:rPr lang="en-US" dirty="0">
                <a:effectLst/>
              </a:rPr>
              <a:t>Know that:</a:t>
            </a:r>
            <a:br>
              <a:rPr lang="en-US" dirty="0">
                <a:effectLst/>
              </a:rPr>
            </a:br>
            <a:r>
              <a:rPr lang="en-US" dirty="0">
                <a:effectLst/>
              </a:rPr>
              <a:t>   Inaction in righteousness is a sin.</a:t>
            </a:r>
            <a:br>
              <a:rPr lang="en-US" dirty="0">
                <a:effectLst/>
              </a:rPr>
            </a:br>
            <a:r>
              <a:rPr lang="en-US" dirty="0">
                <a:effectLst/>
              </a:rPr>
              <a:t>   Silence on evil is a sin.</a:t>
            </a:r>
          </a:p>
        </p:txBody>
      </p:sp>
    </p:spTree>
    <p:extLst>
      <p:ext uri="{BB962C8B-B14F-4D97-AF65-F5344CB8AC3E}">
        <p14:creationId xmlns:p14="http://schemas.microsoft.com/office/powerpoint/2010/main" val="9123799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Working Together</a:t>
            </a:r>
          </a:p>
        </p:txBody>
      </p:sp>
      <p:sp>
        <p:nvSpPr>
          <p:cNvPr id="3" name="Content Placeholder 2"/>
          <p:cNvSpPr>
            <a:spLocks noGrp="1"/>
          </p:cNvSpPr>
          <p:nvPr>
            <p:ph idx="1"/>
          </p:nvPr>
        </p:nvSpPr>
        <p:spPr/>
        <p:txBody>
          <a:bodyPr/>
          <a:lstStyle/>
          <a:p>
            <a:pPr marL="0" indent="0">
              <a:buNone/>
            </a:pPr>
            <a:r>
              <a:rPr lang="en-US" b="1" dirty="0">
                <a:effectLst/>
              </a:rPr>
              <a:t>Help one another in righteousness and piety, but do not help one another in sin and transgression.” </a:t>
            </a:r>
            <a:r>
              <a:rPr lang="en-US" dirty="0">
                <a:effectLst/>
              </a:rPr>
              <a:t>, (The Quran, 5:2)</a:t>
            </a:r>
          </a:p>
        </p:txBody>
      </p:sp>
    </p:spTree>
    <p:extLst>
      <p:ext uri="{BB962C8B-B14F-4D97-AF65-F5344CB8AC3E}">
        <p14:creationId xmlns:p14="http://schemas.microsoft.com/office/powerpoint/2010/main" val="3718279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Advocate and Inspire</a:t>
            </a:r>
          </a:p>
        </p:txBody>
      </p:sp>
      <p:sp>
        <p:nvSpPr>
          <p:cNvPr id="3" name="Content Placeholder 2"/>
          <p:cNvSpPr>
            <a:spLocks noGrp="1"/>
          </p:cNvSpPr>
          <p:nvPr>
            <p:ph idx="1"/>
          </p:nvPr>
        </p:nvSpPr>
        <p:spPr>
          <a:xfrm>
            <a:off x="838200" y="1676400"/>
            <a:ext cx="8007350" cy="4800600"/>
          </a:xfrm>
        </p:spPr>
        <p:txBody>
          <a:bodyPr/>
          <a:lstStyle/>
          <a:p>
            <a:r>
              <a:rPr lang="en-US" b="1" dirty="0">
                <a:effectLst/>
              </a:rPr>
              <a:t>Change can’t be forced. Change has to be inspired</a:t>
            </a:r>
            <a:endParaRPr lang="en-US" dirty="0">
              <a:effectLst/>
            </a:endParaRPr>
          </a:p>
          <a:p>
            <a:r>
              <a:rPr lang="en-US" dirty="0">
                <a:effectLst/>
              </a:rPr>
              <a:t>In the 20’s, attempt to ban alcohol in the USA failed. Fourteen hundred years ago, alcoholic usage in the Arabia was a norm.  Islamic teachings with the leadership of Prophet Muhammad brought a total inner and outer change against its use.</a:t>
            </a:r>
          </a:p>
          <a:p>
            <a:endParaRPr lang="en-US" dirty="0"/>
          </a:p>
        </p:txBody>
      </p:sp>
    </p:spTree>
    <p:extLst>
      <p:ext uri="{BB962C8B-B14F-4D97-AF65-F5344CB8AC3E}">
        <p14:creationId xmlns:p14="http://schemas.microsoft.com/office/powerpoint/2010/main" val="164698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dirty="0">
                <a:effectLst/>
              </a:rPr>
              <a:t>Problem Scope and Intensity</a:t>
            </a:r>
            <a:endParaRPr lang="en-US" dirty="0"/>
          </a:p>
        </p:txBody>
      </p:sp>
      <p:sp>
        <p:nvSpPr>
          <p:cNvPr id="3" name="Content Placeholder 2"/>
          <p:cNvSpPr>
            <a:spLocks noGrp="1"/>
          </p:cNvSpPr>
          <p:nvPr>
            <p:ph idx="1"/>
          </p:nvPr>
        </p:nvSpPr>
        <p:spPr/>
        <p:txBody>
          <a:bodyPr/>
          <a:lstStyle/>
          <a:p>
            <a:pPr marL="0" indent="0">
              <a:buNone/>
            </a:pPr>
            <a:r>
              <a:rPr lang="en-US" dirty="0">
                <a:effectLst/>
              </a:rPr>
              <a:t>Statistics:</a:t>
            </a:r>
          </a:p>
          <a:p>
            <a:pPr lvl="1"/>
            <a:r>
              <a:rPr lang="en-US" dirty="0">
                <a:effectLst/>
              </a:rPr>
              <a:t>Adultery Laws in the USA</a:t>
            </a:r>
          </a:p>
          <a:p>
            <a:pPr lvl="1"/>
            <a:r>
              <a:rPr lang="en-US" dirty="0">
                <a:effectLst/>
              </a:rPr>
              <a:t>Pornography</a:t>
            </a:r>
          </a:p>
          <a:p>
            <a:pPr lvl="1"/>
            <a:r>
              <a:rPr lang="en-US" dirty="0">
                <a:effectLst/>
              </a:rPr>
              <a:t>Child Sexual Abuse</a:t>
            </a:r>
          </a:p>
          <a:p>
            <a:pPr lvl="1"/>
            <a:r>
              <a:rPr lang="en-US" dirty="0">
                <a:effectLst/>
              </a:rPr>
              <a:t>Children of Unmarried Women</a:t>
            </a:r>
          </a:p>
          <a:p>
            <a:pPr lvl="1"/>
            <a:r>
              <a:rPr lang="en-US" dirty="0">
                <a:effectLst/>
              </a:rPr>
              <a:t>Youth and Lust</a:t>
            </a:r>
          </a:p>
          <a:p>
            <a:endParaRPr lang="en-US" dirty="0">
              <a:effectLst/>
            </a:endParaRPr>
          </a:p>
          <a:p>
            <a:endParaRPr lang="en-US" dirty="0"/>
          </a:p>
        </p:txBody>
      </p:sp>
    </p:spTree>
    <p:extLst>
      <p:ext uri="{BB962C8B-B14F-4D97-AF65-F5344CB8AC3E}">
        <p14:creationId xmlns:p14="http://schemas.microsoft.com/office/powerpoint/2010/main" val="569515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Adultery Laws in USA</a:t>
            </a:r>
          </a:p>
        </p:txBody>
      </p:sp>
      <p:sp>
        <p:nvSpPr>
          <p:cNvPr id="3" name="Content Placeholder 2"/>
          <p:cNvSpPr>
            <a:spLocks noGrp="1"/>
          </p:cNvSpPr>
          <p:nvPr>
            <p:ph idx="1"/>
          </p:nvPr>
        </p:nvSpPr>
        <p:spPr>
          <a:xfrm>
            <a:off x="838200" y="1524000"/>
            <a:ext cx="8305800" cy="5334000"/>
          </a:xfrm>
        </p:spPr>
        <p:txBody>
          <a:bodyPr/>
          <a:lstStyle/>
          <a:p>
            <a:r>
              <a:rPr lang="en-US" dirty="0"/>
              <a:t>In 2012, adultery was a criminal offense in 23 states. </a:t>
            </a:r>
          </a:p>
          <a:p>
            <a:r>
              <a:rPr lang="en-US" dirty="0"/>
              <a:t>In those states where adultery is still on the statute books (although rarely prosecuted = Blue Laws), penalties vary from life sentence (Michigan) to a $10 fine (Maryland) to a Class B misdemeanor (New York) to a Class I felony (Wisconsin).</a:t>
            </a:r>
          </a:p>
        </p:txBody>
      </p:sp>
    </p:spTree>
    <p:extLst>
      <p:ext uri="{BB962C8B-B14F-4D97-AF65-F5344CB8AC3E}">
        <p14:creationId xmlns:p14="http://schemas.microsoft.com/office/powerpoint/2010/main" val="789954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Pornography</a:t>
            </a:r>
          </a:p>
        </p:txBody>
      </p:sp>
      <p:sp>
        <p:nvSpPr>
          <p:cNvPr id="3" name="Content Placeholder 2"/>
          <p:cNvSpPr>
            <a:spLocks noGrp="1"/>
          </p:cNvSpPr>
          <p:nvPr>
            <p:ph idx="1"/>
          </p:nvPr>
        </p:nvSpPr>
        <p:spPr>
          <a:xfrm>
            <a:off x="228600" y="1524000"/>
            <a:ext cx="8616950" cy="5334000"/>
          </a:xfrm>
        </p:spPr>
        <p:txBody>
          <a:bodyPr/>
          <a:lstStyle/>
          <a:p>
            <a:r>
              <a:rPr lang="en-US" dirty="0"/>
              <a:t>The pornography industry is larger than the revenues of the top technology companies combined: Microsoft, Google, Amazon, eBay, Yahoo!, Apple, Netflix and EarthLink</a:t>
            </a:r>
          </a:p>
          <a:p>
            <a:r>
              <a:rPr lang="en-US" dirty="0"/>
              <a:t>US porn revenue exceeds the combined revenues of ABC, CBS, and NBC ($13.33 Billion in 2006)</a:t>
            </a:r>
          </a:p>
          <a:p>
            <a:r>
              <a:rPr lang="en-US" dirty="0"/>
              <a:t>Pornographic websites	4.2 million (12% of total websites)</a:t>
            </a:r>
          </a:p>
          <a:p>
            <a:r>
              <a:rPr lang="en-US" sz="2400" dirty="0"/>
              <a:t>Ref: </a:t>
            </a:r>
            <a:r>
              <a:rPr lang="en-US" sz="2400" dirty="0">
                <a:hlinkClick r:id="rId2"/>
              </a:rPr>
              <a:t>http://www.familysafemedia.com/</a:t>
            </a:r>
            <a:r>
              <a:rPr lang="en-US" sz="2400" dirty="0"/>
              <a:t> (2006 data)</a:t>
            </a:r>
          </a:p>
        </p:txBody>
      </p:sp>
    </p:spTree>
    <p:extLst>
      <p:ext uri="{BB962C8B-B14F-4D97-AF65-F5344CB8AC3E}">
        <p14:creationId xmlns:p14="http://schemas.microsoft.com/office/powerpoint/2010/main" val="1454946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effectLst/>
              </a:rPr>
              <a:t>2006 Search Engine Request Keyword Trends</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4544591"/>
              </p:ext>
            </p:extLst>
          </p:nvPr>
        </p:nvGraphicFramePr>
        <p:xfrm>
          <a:off x="2244725" y="1989139"/>
          <a:ext cx="6010275" cy="4701221"/>
        </p:xfrm>
        <a:graphic>
          <a:graphicData uri="http://schemas.openxmlformats.org/drawingml/2006/table">
            <a:tbl>
              <a:tblPr/>
              <a:tblGrid>
                <a:gridCol w="2823725">
                  <a:extLst>
                    <a:ext uri="{9D8B030D-6E8A-4147-A177-3AD203B41FA5}">
                      <a16:colId xmlns:a16="http://schemas.microsoft.com/office/drawing/2014/main" val="20000"/>
                    </a:ext>
                  </a:extLst>
                </a:gridCol>
                <a:gridCol w="3186550">
                  <a:extLst>
                    <a:ext uri="{9D8B030D-6E8A-4147-A177-3AD203B41FA5}">
                      <a16:colId xmlns:a16="http://schemas.microsoft.com/office/drawing/2014/main" val="20001"/>
                    </a:ext>
                  </a:extLst>
                </a:gridCol>
              </a:tblGrid>
              <a:tr h="669798">
                <a:tc>
                  <a:txBody>
                    <a:bodyPr/>
                    <a:lstStyle/>
                    <a:p>
                      <a:pPr algn="l"/>
                      <a:r>
                        <a:rPr lang="en-US" b="1" dirty="0">
                          <a:solidFill>
                            <a:srgbClr val="FF0000"/>
                          </a:solidFill>
                          <a:effectLst/>
                          <a:latin typeface="Arial"/>
                        </a:rPr>
                        <a:t>Top Worldwide Search Requests</a:t>
                      </a:r>
                    </a:p>
                  </a:txBody>
                  <a:tcPr marL="57150" marR="28575" marT="28575" marB="28575" anchor="ctr">
                    <a:lnL w="9525" cap="flat" cmpd="sng" algn="ctr">
                      <a:solidFill>
                        <a:srgbClr val="9F9F9F"/>
                      </a:solidFill>
                      <a:prstDash val="solid"/>
                      <a:round/>
                      <a:headEnd type="none" w="med" len="med"/>
                      <a:tailEnd type="none" w="med" len="med"/>
                    </a:lnL>
                    <a:lnR w="9525" cap="flat" cmpd="sng" algn="ctr">
                      <a:solidFill>
                        <a:srgbClr val="9F9F9F"/>
                      </a:solidFill>
                      <a:prstDash val="solid"/>
                      <a:round/>
                      <a:headEnd type="none" w="med" len="med"/>
                      <a:tailEnd type="none" w="med" len="med"/>
                    </a:lnR>
                    <a:lnT w="9525" cap="flat" cmpd="sng" algn="ctr">
                      <a:solidFill>
                        <a:srgbClr val="9F9F9F"/>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EFEFEF"/>
                    </a:solidFill>
                  </a:tcPr>
                </a:tc>
                <a:tc>
                  <a:txBody>
                    <a:bodyPr/>
                    <a:lstStyle/>
                    <a:p>
                      <a:pPr algn="l"/>
                      <a:r>
                        <a:rPr lang="en-US" b="1" dirty="0">
                          <a:solidFill>
                            <a:srgbClr val="FF0000"/>
                          </a:solidFill>
                          <a:effectLst/>
                          <a:latin typeface="Arial"/>
                        </a:rPr>
                        <a:t>Top US Cities Search Requests</a:t>
                      </a:r>
                    </a:p>
                  </a:txBody>
                  <a:tcPr marL="57150" marR="28575" marT="28575" marB="28575" anchor="ctr">
                    <a:lnL w="9525" cap="flat" cmpd="sng" algn="ctr">
                      <a:solidFill>
                        <a:srgbClr val="9F9F9F"/>
                      </a:solidFill>
                      <a:prstDash val="solid"/>
                      <a:round/>
                      <a:headEnd type="none" w="med" len="med"/>
                      <a:tailEnd type="none" w="med" len="med"/>
                    </a:lnL>
                    <a:lnR w="9525" cap="flat" cmpd="sng" algn="ctr">
                      <a:solidFill>
                        <a:srgbClr val="9F9F9F"/>
                      </a:solidFill>
                      <a:prstDash val="solid"/>
                      <a:round/>
                      <a:headEnd type="none" w="med" len="med"/>
                      <a:tailEnd type="none" w="med" len="med"/>
                    </a:lnR>
                    <a:lnT w="9525" cap="flat" cmpd="sng" algn="ctr">
                      <a:solidFill>
                        <a:srgbClr val="9F9F9F"/>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EFEFEF"/>
                    </a:solidFill>
                  </a:tcPr>
                </a:tc>
                <a:extLst>
                  <a:ext uri="{0D108BD9-81ED-4DB2-BD59-A6C34878D82A}">
                    <a16:rowId xmlns:a16="http://schemas.microsoft.com/office/drawing/2014/main" val="10000"/>
                  </a:ext>
                </a:extLst>
              </a:tr>
              <a:tr h="366493">
                <a:tc gridSpan="2">
                  <a:txBody>
                    <a:bodyPr/>
                    <a:lstStyle/>
                    <a:p>
                      <a:pPr algn="l"/>
                      <a:endParaRPr lang="en-US" dirty="0">
                        <a:solidFill>
                          <a:srgbClr val="4F4F4F"/>
                        </a:solidFill>
                        <a:effectLst/>
                        <a:latin typeface="Arial"/>
                      </a:endParaRP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10001"/>
                  </a:ext>
                </a:extLst>
              </a:tr>
              <a:tr h="366493">
                <a:tc>
                  <a:txBody>
                    <a:bodyPr/>
                    <a:lstStyle/>
                    <a:p>
                      <a:pPr algn="l"/>
                      <a:r>
                        <a:rPr lang="en-US">
                          <a:solidFill>
                            <a:srgbClr val="4F4F4F"/>
                          </a:solidFill>
                          <a:effectLst/>
                          <a:latin typeface="Arial"/>
                        </a:rPr>
                        <a:t>      1. South Africa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1.  Elmhurst, IL</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66493">
                <a:tc>
                  <a:txBody>
                    <a:bodyPr/>
                    <a:lstStyle/>
                    <a:p>
                      <a:pPr algn="l"/>
                      <a:r>
                        <a:rPr lang="en-US">
                          <a:solidFill>
                            <a:srgbClr val="4F4F4F"/>
                          </a:solidFill>
                          <a:effectLst/>
                          <a:latin typeface="Arial"/>
                        </a:rPr>
                        <a:t>      2. Ireland</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2.  Stockton, CA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66493">
                <a:tc>
                  <a:txBody>
                    <a:bodyPr/>
                    <a:lstStyle/>
                    <a:p>
                      <a:pPr algn="l"/>
                      <a:r>
                        <a:rPr lang="en-US">
                          <a:solidFill>
                            <a:srgbClr val="4F4F4F"/>
                          </a:solidFill>
                          <a:effectLst/>
                          <a:latin typeface="Arial"/>
                        </a:rPr>
                        <a:t>      3. New Zealand</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3.  Meriden, CT</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66493">
                <a:tc>
                  <a:txBody>
                    <a:bodyPr/>
                    <a:lstStyle/>
                    <a:p>
                      <a:pPr algn="l"/>
                      <a:r>
                        <a:rPr lang="en-US">
                          <a:solidFill>
                            <a:srgbClr val="4F4F4F"/>
                          </a:solidFill>
                          <a:effectLst/>
                          <a:latin typeface="Arial"/>
                        </a:rPr>
                        <a:t>      4. United Kingdom</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4.  Chandler, AZ</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66493">
                <a:tc>
                  <a:txBody>
                    <a:bodyPr/>
                    <a:lstStyle/>
                    <a:p>
                      <a:pPr algn="l"/>
                      <a:r>
                        <a:rPr lang="en-US">
                          <a:solidFill>
                            <a:srgbClr val="4F4F4F"/>
                          </a:solidFill>
                          <a:effectLst/>
                          <a:latin typeface="Arial"/>
                        </a:rPr>
                        <a:t>      5. Australia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5.  Louisville, KY</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66493">
                <a:tc>
                  <a:txBody>
                    <a:bodyPr/>
                    <a:lstStyle/>
                    <a:p>
                      <a:pPr algn="l"/>
                      <a:r>
                        <a:rPr lang="en-US">
                          <a:solidFill>
                            <a:srgbClr val="4F4F4F"/>
                          </a:solidFill>
                          <a:effectLst/>
                          <a:latin typeface="Arial"/>
                        </a:rPr>
                        <a:t>      6. Estonia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6.  Irvine, CA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66493">
                <a:tc>
                  <a:txBody>
                    <a:bodyPr/>
                    <a:lstStyle/>
                    <a:p>
                      <a:pPr algn="l"/>
                      <a:r>
                        <a:rPr lang="en-US">
                          <a:solidFill>
                            <a:srgbClr val="4F4F4F"/>
                          </a:solidFill>
                          <a:effectLst/>
                          <a:latin typeface="Arial"/>
                        </a:rPr>
                        <a:t>      7. Norway</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7.  Kansas City, KS</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66493">
                <a:tc>
                  <a:txBody>
                    <a:bodyPr/>
                    <a:lstStyle/>
                    <a:p>
                      <a:pPr algn="l"/>
                      <a:r>
                        <a:rPr lang="en-US">
                          <a:solidFill>
                            <a:srgbClr val="4F4F4F"/>
                          </a:solidFill>
                          <a:effectLst/>
                          <a:latin typeface="Arial"/>
                        </a:rPr>
                        <a:t>      8. Canada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8.  Norfolk, VA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366493">
                <a:tc>
                  <a:txBody>
                    <a:bodyPr/>
                    <a:lstStyle/>
                    <a:p>
                      <a:pPr algn="l"/>
                      <a:r>
                        <a:rPr lang="en-US">
                          <a:solidFill>
                            <a:srgbClr val="4F4F4F"/>
                          </a:solidFill>
                          <a:effectLst/>
                          <a:latin typeface="Arial"/>
                        </a:rPr>
                        <a:t>      9. Croatia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9.  Tampa, FL</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366493">
                <a:tc>
                  <a:txBody>
                    <a:bodyPr/>
                    <a:lstStyle/>
                    <a:p>
                      <a:pPr algn="l"/>
                      <a:r>
                        <a:rPr lang="en-US">
                          <a:solidFill>
                            <a:srgbClr val="4F4F4F"/>
                          </a:solidFill>
                          <a:effectLst/>
                          <a:latin typeface="Arial"/>
                        </a:rPr>
                        <a:t>     10. Lithuania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10. Oklahoma City, OK</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bl>
          </a:graphicData>
        </a:graphic>
      </p:graphicFrame>
      <p:pic>
        <p:nvPicPr>
          <p:cNvPr id="1025" name="Picture 1" descr="http://familysafemedia.com/pornography_statistics/1a.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028700"/>
            <a:ext cx="2889250" cy="38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2035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85175" cy="1279525"/>
          </a:xfrm>
        </p:spPr>
        <p:txBody>
          <a:bodyPr/>
          <a:lstStyle/>
          <a:p>
            <a:pPr algn="ctr"/>
            <a:r>
              <a:rPr lang="en-US" dirty="0"/>
              <a:t>Keyword “xxx”</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9480137"/>
              </p:ext>
            </p:extLst>
          </p:nvPr>
        </p:nvGraphicFramePr>
        <p:xfrm>
          <a:off x="1828800" y="1066800"/>
          <a:ext cx="6621463" cy="5544939"/>
        </p:xfrm>
        <a:graphic>
          <a:graphicData uri="http://schemas.openxmlformats.org/drawingml/2006/table">
            <a:tbl>
              <a:tblPr/>
              <a:tblGrid>
                <a:gridCol w="3110871">
                  <a:extLst>
                    <a:ext uri="{9D8B030D-6E8A-4147-A177-3AD203B41FA5}">
                      <a16:colId xmlns:a16="http://schemas.microsoft.com/office/drawing/2014/main" val="20000"/>
                    </a:ext>
                  </a:extLst>
                </a:gridCol>
                <a:gridCol w="3510592">
                  <a:extLst>
                    <a:ext uri="{9D8B030D-6E8A-4147-A177-3AD203B41FA5}">
                      <a16:colId xmlns:a16="http://schemas.microsoft.com/office/drawing/2014/main" val="20001"/>
                    </a:ext>
                  </a:extLst>
                </a:gridCol>
              </a:tblGrid>
              <a:tr h="631839">
                <a:tc>
                  <a:txBody>
                    <a:bodyPr/>
                    <a:lstStyle/>
                    <a:p>
                      <a:pPr algn="l"/>
                      <a:r>
                        <a:rPr lang="en-US" b="1" dirty="0">
                          <a:solidFill>
                            <a:srgbClr val="FF0000"/>
                          </a:solidFill>
                          <a:effectLst/>
                          <a:latin typeface="Arial"/>
                        </a:rPr>
                        <a:t>Top Worldwide Search Requests</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b="1" dirty="0">
                          <a:solidFill>
                            <a:srgbClr val="FF0000"/>
                          </a:solidFill>
                          <a:effectLst/>
                          <a:latin typeface="Arial"/>
                        </a:rPr>
                        <a:t>Top US Cities Search Requests</a:t>
                      </a:r>
                    </a:p>
                  </a:txBody>
                  <a:tcPr marL="57150" marR="28575" marT="28575" marB="28575" anchor="ctr">
                    <a:lnL w="9525" cap="flat" cmpd="sng" algn="ctr">
                      <a:solidFill>
                        <a:srgbClr val="B9B9B9"/>
                      </a:solidFill>
                      <a:prstDash val="solid"/>
                      <a:round/>
                      <a:headEnd type="none" w="med" len="med"/>
                      <a:tailEnd type="none" w="med" len="med"/>
                    </a:lnL>
                    <a:solidFill>
                      <a:schemeClr val="tx1"/>
                    </a:solidFill>
                  </a:tcPr>
                </a:tc>
                <a:extLst>
                  <a:ext uri="{0D108BD9-81ED-4DB2-BD59-A6C34878D82A}">
                    <a16:rowId xmlns:a16="http://schemas.microsoft.com/office/drawing/2014/main" val="10000"/>
                  </a:ext>
                </a:extLst>
              </a:tr>
              <a:tr h="491310">
                <a:tc>
                  <a:txBody>
                    <a:bodyPr/>
                    <a:lstStyle/>
                    <a:p>
                      <a:pPr algn="l"/>
                      <a:r>
                        <a:rPr lang="en-US" dirty="0">
                          <a:solidFill>
                            <a:srgbClr val="4F4F4F"/>
                          </a:solidFill>
                          <a:effectLst/>
                          <a:latin typeface="Arial"/>
                        </a:rPr>
                        <a:t>      1. Bolivia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1.  Elmhurst, IL</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91310">
                <a:tc>
                  <a:txBody>
                    <a:bodyPr/>
                    <a:lstStyle/>
                    <a:p>
                      <a:pPr algn="l"/>
                      <a:r>
                        <a:rPr lang="en-US">
                          <a:solidFill>
                            <a:srgbClr val="4F4F4F"/>
                          </a:solidFill>
                          <a:effectLst/>
                          <a:latin typeface="Arial"/>
                        </a:rPr>
                        <a:t>      2.  Chile</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2.  Meriden, CT</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91310">
                <a:tc>
                  <a:txBody>
                    <a:bodyPr/>
                    <a:lstStyle/>
                    <a:p>
                      <a:pPr algn="l"/>
                      <a:r>
                        <a:rPr lang="en-US">
                          <a:solidFill>
                            <a:srgbClr val="4F4F4F"/>
                          </a:solidFill>
                          <a:effectLst/>
                          <a:latin typeface="Arial"/>
                        </a:rPr>
                        <a:t>      3.  Romania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3.  Oklahoma City, OK</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91310">
                <a:tc>
                  <a:txBody>
                    <a:bodyPr/>
                    <a:lstStyle/>
                    <a:p>
                      <a:pPr algn="l"/>
                      <a:r>
                        <a:rPr lang="en-US">
                          <a:solidFill>
                            <a:srgbClr val="4F4F4F"/>
                          </a:solidFill>
                          <a:effectLst/>
                          <a:latin typeface="Arial"/>
                        </a:rPr>
                        <a:t>      4.  Ecuador</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4.  Irvine, CA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91310">
                <a:tc>
                  <a:txBody>
                    <a:bodyPr/>
                    <a:lstStyle/>
                    <a:p>
                      <a:pPr algn="l"/>
                      <a:r>
                        <a:rPr lang="en-US">
                          <a:solidFill>
                            <a:srgbClr val="4F4F4F"/>
                          </a:solidFill>
                          <a:effectLst/>
                          <a:latin typeface="Arial"/>
                        </a:rPr>
                        <a:t>      5.  Pakistan</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5.  Kansas City, KS</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91310">
                <a:tc>
                  <a:txBody>
                    <a:bodyPr/>
                    <a:lstStyle/>
                    <a:p>
                      <a:pPr algn="l"/>
                      <a:r>
                        <a:rPr lang="en-US">
                          <a:solidFill>
                            <a:srgbClr val="4F4F4F"/>
                          </a:solidFill>
                          <a:effectLst/>
                          <a:latin typeface="Arial"/>
                        </a:rPr>
                        <a:t>      6.  Peru</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6.  Tampa, FL</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491310">
                <a:tc>
                  <a:txBody>
                    <a:bodyPr/>
                    <a:lstStyle/>
                    <a:p>
                      <a:pPr algn="l"/>
                      <a:r>
                        <a:rPr lang="en-US">
                          <a:solidFill>
                            <a:srgbClr val="4F4F4F"/>
                          </a:solidFill>
                          <a:effectLst/>
                          <a:latin typeface="Arial"/>
                        </a:rPr>
                        <a:t>      7.  Mexico</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7.  Chandler, AZ</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491310">
                <a:tc>
                  <a:txBody>
                    <a:bodyPr/>
                    <a:lstStyle/>
                    <a:p>
                      <a:pPr algn="l"/>
                      <a:r>
                        <a:rPr lang="en-US">
                          <a:solidFill>
                            <a:srgbClr val="4F4F4F"/>
                          </a:solidFill>
                          <a:effectLst/>
                          <a:latin typeface="Arial"/>
                        </a:rPr>
                        <a:t>      8.  Slovenia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8.  Norfolk, VA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491310">
                <a:tc>
                  <a:txBody>
                    <a:bodyPr/>
                    <a:lstStyle/>
                    <a:p>
                      <a:pPr algn="l"/>
                      <a:r>
                        <a:rPr lang="en-US">
                          <a:solidFill>
                            <a:srgbClr val="4F4F4F"/>
                          </a:solidFill>
                          <a:effectLst/>
                          <a:latin typeface="Arial"/>
                        </a:rPr>
                        <a:t>      9.  Lithuania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a:solidFill>
                            <a:srgbClr val="4F4F4F"/>
                          </a:solidFill>
                          <a:effectLst/>
                          <a:latin typeface="Arial"/>
                        </a:rPr>
                        <a:t>9.  Richardson, TX</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491310">
                <a:tc>
                  <a:txBody>
                    <a:bodyPr/>
                    <a:lstStyle/>
                    <a:p>
                      <a:pPr algn="l"/>
                      <a:r>
                        <a:rPr lang="en-US">
                          <a:solidFill>
                            <a:srgbClr val="4F4F4F"/>
                          </a:solidFill>
                          <a:effectLst/>
                          <a:latin typeface="Arial"/>
                        </a:rPr>
                        <a:t>     10. Colombia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10. Las Vegas, NV</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938471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Keyword “sex”</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20874017"/>
              </p:ext>
            </p:extLst>
          </p:nvPr>
        </p:nvGraphicFramePr>
        <p:xfrm>
          <a:off x="1905000" y="1981200"/>
          <a:ext cx="6010275" cy="4662603"/>
        </p:xfrm>
        <a:graphic>
          <a:graphicData uri="http://schemas.openxmlformats.org/drawingml/2006/table">
            <a:tbl>
              <a:tblPr/>
              <a:tblGrid>
                <a:gridCol w="2823725">
                  <a:extLst>
                    <a:ext uri="{9D8B030D-6E8A-4147-A177-3AD203B41FA5}">
                      <a16:colId xmlns:a16="http://schemas.microsoft.com/office/drawing/2014/main" val="20000"/>
                    </a:ext>
                  </a:extLst>
                </a:gridCol>
                <a:gridCol w="3186550">
                  <a:extLst>
                    <a:ext uri="{9D8B030D-6E8A-4147-A177-3AD203B41FA5}">
                      <a16:colId xmlns:a16="http://schemas.microsoft.com/office/drawing/2014/main" val="20001"/>
                    </a:ext>
                  </a:extLst>
                </a:gridCol>
              </a:tblGrid>
              <a:tr h="290398">
                <a:tc>
                  <a:txBody>
                    <a:bodyPr/>
                    <a:lstStyle/>
                    <a:p>
                      <a:pPr algn="l"/>
                      <a:br>
                        <a:rPr lang="en-US" dirty="0">
                          <a:solidFill>
                            <a:srgbClr val="4F4F4F"/>
                          </a:solidFill>
                          <a:effectLst/>
                          <a:latin typeface="Arial"/>
                        </a:rPr>
                      </a:br>
                      <a:r>
                        <a:rPr lang="en-US" dirty="0">
                          <a:solidFill>
                            <a:srgbClr val="4F4F4F"/>
                          </a:solidFill>
                          <a:effectLst/>
                          <a:latin typeface="Arial"/>
                        </a:rPr>
                        <a:t>      1.  Pakistan</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1.  Elmhurst, IL</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450757">
                <a:tc>
                  <a:txBody>
                    <a:bodyPr/>
                    <a:lstStyle/>
                    <a:p>
                      <a:pPr algn="l"/>
                      <a:r>
                        <a:rPr lang="en-US">
                          <a:solidFill>
                            <a:srgbClr val="4F4F4F"/>
                          </a:solidFill>
                          <a:effectLst/>
                          <a:latin typeface="Arial"/>
                        </a:rPr>
                        <a:t>      2.  India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2.  Meriden, CT</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50757">
                <a:tc>
                  <a:txBody>
                    <a:bodyPr/>
                    <a:lstStyle/>
                    <a:p>
                      <a:pPr algn="l"/>
                      <a:r>
                        <a:rPr lang="en-US">
                          <a:solidFill>
                            <a:srgbClr val="4F4F4F"/>
                          </a:solidFill>
                          <a:effectLst/>
                          <a:latin typeface="Arial"/>
                        </a:rPr>
                        <a:t>      3.  Egypt</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3. Kansas City, KS</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50757">
                <a:tc>
                  <a:txBody>
                    <a:bodyPr/>
                    <a:lstStyle/>
                    <a:p>
                      <a:pPr algn="l"/>
                      <a:r>
                        <a:rPr lang="en-US">
                          <a:solidFill>
                            <a:srgbClr val="4F4F4F"/>
                          </a:solidFill>
                          <a:effectLst/>
                          <a:latin typeface="Arial"/>
                        </a:rPr>
                        <a:t>      4.  Turkey</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4.  Louisville, KY</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50757">
                <a:tc>
                  <a:txBody>
                    <a:bodyPr/>
                    <a:lstStyle/>
                    <a:p>
                      <a:pPr algn="l"/>
                      <a:r>
                        <a:rPr lang="en-US">
                          <a:solidFill>
                            <a:srgbClr val="4F4F4F"/>
                          </a:solidFill>
                          <a:effectLst/>
                          <a:latin typeface="Arial"/>
                        </a:rPr>
                        <a:t>      5.  Algeria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5.  Southfield, MI</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50757">
                <a:tc>
                  <a:txBody>
                    <a:bodyPr/>
                    <a:lstStyle/>
                    <a:p>
                      <a:pPr algn="l"/>
                      <a:r>
                        <a:rPr lang="en-US">
                          <a:solidFill>
                            <a:srgbClr val="4F4F4F"/>
                          </a:solidFill>
                          <a:effectLst/>
                          <a:latin typeface="Arial"/>
                        </a:rPr>
                        <a:t>      6.  Morocco</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6.  Newark, NJ</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50757">
                <a:tc>
                  <a:txBody>
                    <a:bodyPr/>
                    <a:lstStyle/>
                    <a:p>
                      <a:pPr algn="l"/>
                      <a:r>
                        <a:rPr lang="en-US">
                          <a:solidFill>
                            <a:srgbClr val="4F4F4F"/>
                          </a:solidFill>
                          <a:effectLst/>
                          <a:latin typeface="Arial"/>
                        </a:rPr>
                        <a:t>      7.  Indonesia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7.  Oklahoma City, OK</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450757">
                <a:tc>
                  <a:txBody>
                    <a:bodyPr/>
                    <a:lstStyle/>
                    <a:p>
                      <a:pPr algn="l"/>
                      <a:r>
                        <a:rPr lang="en-US">
                          <a:solidFill>
                            <a:srgbClr val="4F4F4F"/>
                          </a:solidFill>
                          <a:effectLst/>
                          <a:latin typeface="Arial"/>
                        </a:rPr>
                        <a:t>      8.  Vietnam</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8.  Norfolk, VA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450757">
                <a:tc>
                  <a:txBody>
                    <a:bodyPr/>
                    <a:lstStyle/>
                    <a:p>
                      <a:pPr algn="l"/>
                      <a:r>
                        <a:rPr lang="en-US">
                          <a:solidFill>
                            <a:srgbClr val="4F4F4F"/>
                          </a:solidFill>
                          <a:effectLst/>
                          <a:latin typeface="Arial"/>
                        </a:rPr>
                        <a:t>      9.  Iran</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9.  Irvine, CA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450757">
                <a:tc>
                  <a:txBody>
                    <a:bodyPr/>
                    <a:lstStyle/>
                    <a:p>
                      <a:pPr algn="l"/>
                      <a:r>
                        <a:rPr lang="en-US" dirty="0">
                          <a:solidFill>
                            <a:srgbClr val="4F4F4F"/>
                          </a:solidFill>
                          <a:effectLst/>
                          <a:latin typeface="Arial"/>
                        </a:rPr>
                        <a:t>     10. Croatia</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tc>
                  <a:txBody>
                    <a:bodyPr/>
                    <a:lstStyle/>
                    <a:p>
                      <a:pPr algn="l"/>
                      <a:r>
                        <a:rPr lang="en-US" dirty="0">
                          <a:solidFill>
                            <a:srgbClr val="4F4F4F"/>
                          </a:solidFill>
                          <a:effectLst/>
                          <a:latin typeface="Arial"/>
                        </a:rPr>
                        <a:t>10.  Chandler, AZ</a:t>
                      </a:r>
                    </a:p>
                  </a:txBody>
                  <a:tcPr marL="57150" marR="28575" marT="28575" marB="28575" anchor="ctr">
                    <a:lnL w="9525" cap="flat" cmpd="sng" algn="ctr">
                      <a:solidFill>
                        <a:srgbClr val="B9B9B9"/>
                      </a:solidFill>
                      <a:prstDash val="solid"/>
                      <a:round/>
                      <a:headEnd type="none" w="med" len="med"/>
                      <a:tailEnd type="none" w="med" len="med"/>
                    </a:lnL>
                    <a:lnR w="9525" cap="flat" cmpd="sng" algn="ctr">
                      <a:solidFill>
                        <a:srgbClr val="B9B9B9"/>
                      </a:solidFill>
                      <a:prstDash val="solid"/>
                      <a:round/>
                      <a:headEnd type="none" w="med" len="med"/>
                      <a:tailEnd type="none" w="med" len="med"/>
                    </a:lnR>
                    <a:lnT w="9525" cap="flat" cmpd="sng" algn="ctr">
                      <a:solidFill>
                        <a:srgbClr val="B9B9B9"/>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345727109"/>
              </p:ext>
            </p:extLst>
          </p:nvPr>
        </p:nvGraphicFramePr>
        <p:xfrm>
          <a:off x="1914525" y="1295400"/>
          <a:ext cx="6010275" cy="669798"/>
        </p:xfrm>
        <a:graphic>
          <a:graphicData uri="http://schemas.openxmlformats.org/drawingml/2006/table">
            <a:tbl>
              <a:tblPr/>
              <a:tblGrid>
                <a:gridCol w="2823725">
                  <a:extLst>
                    <a:ext uri="{9D8B030D-6E8A-4147-A177-3AD203B41FA5}">
                      <a16:colId xmlns:a16="http://schemas.microsoft.com/office/drawing/2014/main" val="20000"/>
                    </a:ext>
                  </a:extLst>
                </a:gridCol>
                <a:gridCol w="3186550">
                  <a:extLst>
                    <a:ext uri="{9D8B030D-6E8A-4147-A177-3AD203B41FA5}">
                      <a16:colId xmlns:a16="http://schemas.microsoft.com/office/drawing/2014/main" val="20001"/>
                    </a:ext>
                  </a:extLst>
                </a:gridCol>
              </a:tblGrid>
              <a:tr h="669798">
                <a:tc>
                  <a:txBody>
                    <a:bodyPr/>
                    <a:lstStyle/>
                    <a:p>
                      <a:pPr algn="l"/>
                      <a:r>
                        <a:rPr lang="en-US" b="1" dirty="0">
                          <a:solidFill>
                            <a:srgbClr val="FF0000"/>
                          </a:solidFill>
                          <a:effectLst/>
                          <a:latin typeface="Arial"/>
                        </a:rPr>
                        <a:t>Top Worldwide Search Requests</a:t>
                      </a:r>
                    </a:p>
                  </a:txBody>
                  <a:tcPr marL="57150" marR="28575" marT="28575" marB="28575" anchor="ctr">
                    <a:lnL w="9525" cap="flat" cmpd="sng" algn="ctr">
                      <a:solidFill>
                        <a:srgbClr val="9F9F9F"/>
                      </a:solidFill>
                      <a:prstDash val="solid"/>
                      <a:round/>
                      <a:headEnd type="none" w="med" len="med"/>
                      <a:tailEnd type="none" w="med" len="med"/>
                    </a:lnL>
                    <a:lnR w="9525" cap="flat" cmpd="sng" algn="ctr">
                      <a:solidFill>
                        <a:srgbClr val="9F9F9F"/>
                      </a:solidFill>
                      <a:prstDash val="solid"/>
                      <a:round/>
                      <a:headEnd type="none" w="med" len="med"/>
                      <a:tailEnd type="none" w="med" len="med"/>
                    </a:lnR>
                    <a:lnT w="9525" cap="flat" cmpd="sng" algn="ctr">
                      <a:solidFill>
                        <a:srgbClr val="9F9F9F"/>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EFEFEF"/>
                    </a:solidFill>
                  </a:tcPr>
                </a:tc>
                <a:tc>
                  <a:txBody>
                    <a:bodyPr/>
                    <a:lstStyle/>
                    <a:p>
                      <a:pPr algn="l"/>
                      <a:r>
                        <a:rPr lang="en-US" b="1" dirty="0">
                          <a:solidFill>
                            <a:srgbClr val="FF0000"/>
                          </a:solidFill>
                          <a:effectLst/>
                          <a:latin typeface="Arial"/>
                        </a:rPr>
                        <a:t>Top US Cities Search Requests</a:t>
                      </a:r>
                    </a:p>
                  </a:txBody>
                  <a:tcPr marL="57150" marR="28575" marT="28575" marB="28575" anchor="ctr">
                    <a:lnL w="9525" cap="flat" cmpd="sng" algn="ctr">
                      <a:solidFill>
                        <a:srgbClr val="9F9F9F"/>
                      </a:solidFill>
                      <a:prstDash val="solid"/>
                      <a:round/>
                      <a:headEnd type="none" w="med" len="med"/>
                      <a:tailEnd type="none" w="med" len="med"/>
                    </a:lnL>
                    <a:lnR w="9525" cap="flat" cmpd="sng" algn="ctr">
                      <a:solidFill>
                        <a:srgbClr val="9F9F9F"/>
                      </a:solidFill>
                      <a:prstDash val="solid"/>
                      <a:round/>
                      <a:headEnd type="none" w="med" len="med"/>
                      <a:tailEnd type="none" w="med" len="med"/>
                    </a:lnR>
                    <a:lnT w="9525" cap="flat" cmpd="sng" algn="ctr">
                      <a:solidFill>
                        <a:srgbClr val="9F9F9F"/>
                      </a:solidFill>
                      <a:prstDash val="solid"/>
                      <a:round/>
                      <a:headEnd type="none" w="med" len="med"/>
                      <a:tailEnd type="none" w="med" len="med"/>
                    </a:lnT>
                    <a:lnB w="9525" cap="flat" cmpd="sng" algn="ctr">
                      <a:solidFill>
                        <a:srgbClr val="B9B9B9"/>
                      </a:solidFill>
                      <a:prstDash val="solid"/>
                      <a:round/>
                      <a:headEnd type="none" w="med" len="med"/>
                      <a:tailEnd type="none" w="med" len="med"/>
                    </a:lnB>
                    <a:solidFill>
                      <a:srgbClr val="EFEFE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23242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Child Sexual Abuse</a:t>
            </a:r>
          </a:p>
        </p:txBody>
      </p:sp>
      <p:sp>
        <p:nvSpPr>
          <p:cNvPr id="3" name="Content Placeholder 2"/>
          <p:cNvSpPr>
            <a:spLocks noGrp="1"/>
          </p:cNvSpPr>
          <p:nvPr>
            <p:ph idx="1"/>
          </p:nvPr>
        </p:nvSpPr>
        <p:spPr>
          <a:xfrm>
            <a:off x="838200" y="1371600"/>
            <a:ext cx="8305800" cy="5486400"/>
          </a:xfrm>
        </p:spPr>
        <p:txBody>
          <a:bodyPr/>
          <a:lstStyle/>
          <a:p>
            <a:pPr marL="0" indent="0">
              <a:buNone/>
            </a:pPr>
            <a:r>
              <a:rPr lang="en-US" dirty="0"/>
              <a:t>There are more than 42 million survivors of sexual abuse in America.</a:t>
            </a:r>
          </a:p>
          <a:p>
            <a:pPr marL="0" indent="0">
              <a:buNone/>
            </a:pPr>
            <a:r>
              <a:rPr lang="en-US" dirty="0"/>
              <a:t>1 in 3 girls are sexually abused before the age of 18.</a:t>
            </a:r>
          </a:p>
          <a:p>
            <a:pPr marL="0" indent="0">
              <a:buNone/>
            </a:pPr>
            <a:r>
              <a:rPr lang="en-US" dirty="0"/>
              <a:t>1 in 5 boys are sexually abused before the age of 18.</a:t>
            </a:r>
          </a:p>
          <a:p>
            <a:pPr marL="0" indent="0">
              <a:buNone/>
            </a:pPr>
            <a:r>
              <a:rPr lang="en-US" dirty="0"/>
              <a:t>1 in 5 children are solicited sexually while on the Internet before the age of 18.</a:t>
            </a:r>
          </a:p>
          <a:p>
            <a:pPr marL="0" indent="0">
              <a:buNone/>
            </a:pPr>
            <a:r>
              <a:rPr lang="en-US" dirty="0"/>
              <a:t>Approximately 20% of the victims of sexual abuse are under age eight.</a:t>
            </a:r>
          </a:p>
          <a:p>
            <a:pPr marL="0" indent="0">
              <a:buNone/>
            </a:pPr>
            <a:endParaRPr lang="en-US" dirty="0"/>
          </a:p>
        </p:txBody>
      </p:sp>
    </p:spTree>
    <p:extLst>
      <p:ext uri="{BB962C8B-B14F-4D97-AF65-F5344CB8AC3E}">
        <p14:creationId xmlns:p14="http://schemas.microsoft.com/office/powerpoint/2010/main" val="905427824"/>
      </p:ext>
    </p:extLst>
  </p:cSld>
  <p:clrMapOvr>
    <a:masterClrMapping/>
  </p:clrMapOvr>
</p:sld>
</file>

<file path=ppt/theme/theme1.xml><?xml version="1.0" encoding="utf-8"?>
<a:theme xmlns:a="http://schemas.openxmlformats.org/drawingml/2006/main" name="GreenTemplate">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4571</TotalTime>
  <Words>1861</Words>
  <Application>Microsoft Office PowerPoint</Application>
  <PresentationFormat>On-screen Show (4:3)</PresentationFormat>
  <Paragraphs>161</Paragraphs>
  <Slides>26</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Arial Black</vt:lpstr>
      <vt:lpstr>Calibri</vt:lpstr>
      <vt:lpstr>Wingdings</vt:lpstr>
      <vt:lpstr>GreenTemplate</vt:lpstr>
      <vt:lpstr>1_Glass Layers</vt:lpstr>
      <vt:lpstr>Lust &amp; Death of Marriage in America</vt:lpstr>
      <vt:lpstr>Outline</vt:lpstr>
      <vt:lpstr>Problem Scope and Intensity</vt:lpstr>
      <vt:lpstr>Adultery Laws in USA</vt:lpstr>
      <vt:lpstr>Pornography</vt:lpstr>
      <vt:lpstr>2006 Search Engine Request Keyword Trends</vt:lpstr>
      <vt:lpstr>Keyword “xxx” </vt:lpstr>
      <vt:lpstr>Keyword “sex”</vt:lpstr>
      <vt:lpstr>Child Sexual Abuse</vt:lpstr>
      <vt:lpstr>Children of Unmarried Women</vt:lpstr>
      <vt:lpstr>Youth and Lust</vt:lpstr>
      <vt:lpstr>Universal and Timeless Islam</vt:lpstr>
      <vt:lpstr>Universal &amp; Timeless Commandments</vt:lpstr>
      <vt:lpstr>Lust in New Testament</vt:lpstr>
      <vt:lpstr>Deadly Sins</vt:lpstr>
      <vt:lpstr>The Quran on Lust</vt:lpstr>
      <vt:lpstr>Hadith on Lust</vt:lpstr>
      <vt:lpstr>Young Men!</vt:lpstr>
      <vt:lpstr>Homosexuality</vt:lpstr>
      <vt:lpstr>Resolving Godly-unGodly conflict of Marriage </vt:lpstr>
      <vt:lpstr>Message of Rahmah</vt:lpstr>
      <vt:lpstr>Repentance</vt:lpstr>
      <vt:lpstr>Silent Slavery</vt:lpstr>
      <vt:lpstr>Change and Act</vt:lpstr>
      <vt:lpstr>Working Together</vt:lpstr>
      <vt:lpstr>Advocate and Inspire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Lust &amp; Death of Marriage</dc:title>
  <dc:creator>Ishaq</dc:creator>
  <cp:lastModifiedBy>Ishaq Zahid</cp:lastModifiedBy>
  <cp:revision>58</cp:revision>
  <dcterms:created xsi:type="dcterms:W3CDTF">2014-04-21T15:53:49Z</dcterms:created>
  <dcterms:modified xsi:type="dcterms:W3CDTF">2022-09-01T15:16:49Z</dcterms:modified>
</cp:coreProperties>
</file>