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66"/>
  </p:notesMasterIdLst>
  <p:sldIdLst>
    <p:sldId id="256" r:id="rId2"/>
    <p:sldId id="258" r:id="rId3"/>
    <p:sldId id="257" r:id="rId4"/>
    <p:sldId id="278" r:id="rId5"/>
    <p:sldId id="281" r:id="rId6"/>
    <p:sldId id="279" r:id="rId7"/>
    <p:sldId id="280" r:id="rId8"/>
    <p:sldId id="277" r:id="rId9"/>
    <p:sldId id="259" r:id="rId10"/>
    <p:sldId id="260" r:id="rId11"/>
    <p:sldId id="261" r:id="rId12"/>
    <p:sldId id="262" r:id="rId13"/>
    <p:sldId id="264" r:id="rId14"/>
    <p:sldId id="285" r:id="rId15"/>
    <p:sldId id="286" r:id="rId16"/>
    <p:sldId id="265" r:id="rId17"/>
    <p:sldId id="266" r:id="rId18"/>
    <p:sldId id="287" r:id="rId19"/>
    <p:sldId id="267" r:id="rId20"/>
    <p:sldId id="268" r:id="rId21"/>
    <p:sldId id="288" r:id="rId22"/>
    <p:sldId id="289" r:id="rId23"/>
    <p:sldId id="269" r:id="rId24"/>
    <p:sldId id="270" r:id="rId25"/>
    <p:sldId id="271" r:id="rId26"/>
    <p:sldId id="272" r:id="rId27"/>
    <p:sldId id="273" r:id="rId28"/>
    <p:sldId id="274" r:id="rId29"/>
    <p:sldId id="275" r:id="rId30"/>
    <p:sldId id="284" r:id="rId31"/>
    <p:sldId id="290" r:id="rId32"/>
    <p:sldId id="291" r:id="rId33"/>
    <p:sldId id="276" r:id="rId34"/>
    <p:sldId id="282" r:id="rId35"/>
    <p:sldId id="283" r:id="rId36"/>
    <p:sldId id="296" r:id="rId37"/>
    <p:sldId id="292" r:id="rId38"/>
    <p:sldId id="293" r:id="rId39"/>
    <p:sldId id="294" r:id="rId40"/>
    <p:sldId id="295" r:id="rId41"/>
    <p:sldId id="297" r:id="rId42"/>
    <p:sldId id="298" r:id="rId43"/>
    <p:sldId id="308" r:id="rId44"/>
    <p:sldId id="309" r:id="rId45"/>
    <p:sldId id="310" r:id="rId46"/>
    <p:sldId id="311" r:id="rId47"/>
    <p:sldId id="312" r:id="rId48"/>
    <p:sldId id="313" r:id="rId49"/>
    <p:sldId id="316" r:id="rId50"/>
    <p:sldId id="317" r:id="rId51"/>
    <p:sldId id="314" r:id="rId52"/>
    <p:sldId id="315" r:id="rId53"/>
    <p:sldId id="318" r:id="rId54"/>
    <p:sldId id="299" r:id="rId55"/>
    <p:sldId id="300" r:id="rId56"/>
    <p:sldId id="301" r:id="rId57"/>
    <p:sldId id="302" r:id="rId58"/>
    <p:sldId id="303" r:id="rId59"/>
    <p:sldId id="304" r:id="rId60"/>
    <p:sldId id="305" r:id="rId61"/>
    <p:sldId id="306" r:id="rId62"/>
    <p:sldId id="307" r:id="rId63"/>
    <p:sldId id="321" r:id="rId64"/>
    <p:sldId id="322" r:id="rId6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814" autoAdjust="0"/>
  </p:normalViewPr>
  <p:slideViewPr>
    <p:cSldViewPr snapToGrid="0">
      <p:cViewPr varScale="1">
        <p:scale>
          <a:sx n="63" d="100"/>
          <a:sy n="63" d="100"/>
        </p:scale>
        <p:origin x="492"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0" d="100"/>
          <a:sy n="60" d="100"/>
        </p:scale>
        <p:origin x="216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6575DE1-0269-43F1-9604-A3638E3A5597}" type="datetimeFigureOut">
              <a:rPr lang="en-US" smtClean="0"/>
              <a:t>12/12/2019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D8770F0-D508-4E18-902C-CD8EA5A8ADF3}" type="slidenum">
              <a:rPr lang="en-US" smtClean="0"/>
              <a:t>‹#›</a:t>
            </a:fld>
            <a:endParaRPr lang="en-US"/>
          </a:p>
        </p:txBody>
      </p:sp>
    </p:spTree>
    <p:extLst>
      <p:ext uri="{BB962C8B-B14F-4D97-AF65-F5344CB8AC3E}">
        <p14:creationId xmlns:p14="http://schemas.microsoft.com/office/powerpoint/2010/main" val="2441043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8770F0-D508-4E18-902C-CD8EA5A8ADF3}" type="slidenum">
              <a:rPr lang="en-US" smtClean="0"/>
              <a:t>1</a:t>
            </a:fld>
            <a:endParaRPr lang="en-US"/>
          </a:p>
        </p:txBody>
      </p:sp>
    </p:spTree>
    <p:extLst>
      <p:ext uri="{BB962C8B-B14F-4D97-AF65-F5344CB8AC3E}">
        <p14:creationId xmlns:p14="http://schemas.microsoft.com/office/powerpoint/2010/main" val="3019406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A" dirty="0"/>
              <a:t>الهَرَم	</a:t>
            </a:r>
            <a:r>
              <a:rPr lang="en-US" dirty="0"/>
              <a:t>the pyramid	Determinative, noun	</a:t>
            </a:r>
            <a:r>
              <a:rPr lang="ar-SA" dirty="0"/>
              <a:t>هرم	</a:t>
            </a:r>
          </a:p>
          <a:p>
            <a:r>
              <a:rPr lang="ar-SA" dirty="0"/>
              <a:t>الهَرَم	</a:t>
            </a:r>
            <a:r>
              <a:rPr lang="en-US" dirty="0"/>
              <a:t>the </a:t>
            </a:r>
            <a:r>
              <a:rPr lang="en-US" dirty="0" err="1"/>
              <a:t>senility;old</a:t>
            </a:r>
            <a:r>
              <a:rPr lang="en-US" dirty="0"/>
              <a:t> age	Determinative, noun	</a:t>
            </a:r>
            <a:r>
              <a:rPr lang="ar-SA" dirty="0"/>
              <a:t>هرم	</a:t>
            </a:r>
          </a:p>
          <a:p>
            <a:r>
              <a:rPr lang="ar-SA" dirty="0"/>
              <a:t>الهَرِم	</a:t>
            </a:r>
            <a:r>
              <a:rPr lang="en-US" dirty="0"/>
              <a:t>the </a:t>
            </a:r>
            <a:r>
              <a:rPr lang="en-US" dirty="0" err="1"/>
              <a:t>senile;decrepit</a:t>
            </a:r>
            <a:r>
              <a:rPr lang="en-US" dirty="0"/>
              <a:t>	Determinative, adjective	</a:t>
            </a:r>
            <a:r>
              <a:rPr lang="ar-SA" dirty="0"/>
              <a:t>هرم</a:t>
            </a:r>
            <a:endParaRPr lang="en-US" dirty="0"/>
          </a:p>
          <a:p>
            <a:endParaRPr lang="en-US" dirty="0"/>
          </a:p>
          <a:p>
            <a:r>
              <a:rPr lang="ar-SA" dirty="0"/>
              <a:t>أَوْدَيْتَ	</a:t>
            </a:r>
            <a:r>
              <a:rPr lang="en-US" dirty="0"/>
              <a:t>you put and end </a:t>
            </a:r>
            <a:r>
              <a:rPr lang="en-US" dirty="0" err="1"/>
              <a:t>to;destroy</a:t>
            </a:r>
            <a:r>
              <a:rPr lang="en-US" dirty="0"/>
              <a:t>	Perfect tense verb, suffixed subject (2. person, male, singular)	</a:t>
            </a:r>
            <a:r>
              <a:rPr lang="ar-SA" dirty="0"/>
              <a:t>ودى	</a:t>
            </a:r>
            <a:endParaRPr lang="en-US" dirty="0"/>
          </a:p>
        </p:txBody>
      </p:sp>
      <p:sp>
        <p:nvSpPr>
          <p:cNvPr id="4" name="Slide Number Placeholder 3"/>
          <p:cNvSpPr>
            <a:spLocks noGrp="1"/>
          </p:cNvSpPr>
          <p:nvPr>
            <p:ph type="sldNum" sz="quarter" idx="5"/>
          </p:nvPr>
        </p:nvSpPr>
        <p:spPr/>
        <p:txBody>
          <a:bodyPr/>
          <a:lstStyle/>
          <a:p>
            <a:fld id="{6D8770F0-D508-4E18-902C-CD8EA5A8ADF3}" type="slidenum">
              <a:rPr lang="en-US" smtClean="0"/>
              <a:t>10</a:t>
            </a:fld>
            <a:endParaRPr lang="en-US"/>
          </a:p>
        </p:txBody>
      </p:sp>
    </p:spTree>
    <p:extLst>
      <p:ext uri="{BB962C8B-B14F-4D97-AF65-F5344CB8AC3E}">
        <p14:creationId xmlns:p14="http://schemas.microsoft.com/office/powerpoint/2010/main" val="4005634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8770F0-D508-4E18-902C-CD8EA5A8ADF3}" type="slidenum">
              <a:rPr lang="en-US" smtClean="0"/>
              <a:t>11</a:t>
            </a:fld>
            <a:endParaRPr lang="en-US"/>
          </a:p>
        </p:txBody>
      </p:sp>
    </p:spTree>
    <p:extLst>
      <p:ext uri="{BB962C8B-B14F-4D97-AF65-F5344CB8AC3E}">
        <p14:creationId xmlns:p14="http://schemas.microsoft.com/office/powerpoint/2010/main" val="822058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Surah Younus</a:t>
            </a:r>
          </a:p>
        </p:txBody>
      </p:sp>
      <p:sp>
        <p:nvSpPr>
          <p:cNvPr id="4" name="Slide Number Placeholder 3"/>
          <p:cNvSpPr>
            <a:spLocks noGrp="1"/>
          </p:cNvSpPr>
          <p:nvPr>
            <p:ph type="sldNum" sz="quarter" idx="5"/>
          </p:nvPr>
        </p:nvSpPr>
        <p:spPr/>
        <p:txBody>
          <a:bodyPr/>
          <a:lstStyle/>
          <a:p>
            <a:fld id="{6D8770F0-D508-4E18-902C-CD8EA5A8ADF3}" type="slidenum">
              <a:rPr lang="en-US" smtClean="0"/>
              <a:t>12</a:t>
            </a:fld>
            <a:endParaRPr lang="en-US"/>
          </a:p>
        </p:txBody>
      </p:sp>
    </p:spTree>
    <p:extLst>
      <p:ext uri="{BB962C8B-B14F-4D97-AF65-F5344CB8AC3E}">
        <p14:creationId xmlns:p14="http://schemas.microsoft.com/office/powerpoint/2010/main" val="51508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A" dirty="0">
                <a:effectLst/>
              </a:rPr>
              <a:t>أَعُمّ</a:t>
            </a:r>
            <a:r>
              <a:rPr lang="en-US" dirty="0">
                <a:effectLst/>
              </a:rPr>
              <a:t>I be </a:t>
            </a:r>
            <a:r>
              <a:rPr lang="en-US" dirty="0" err="1">
                <a:effectLst/>
              </a:rPr>
              <a:t>universal;be</a:t>
            </a:r>
            <a:r>
              <a:rPr lang="en-US" dirty="0">
                <a:effectLst/>
              </a:rPr>
              <a:t> </a:t>
            </a:r>
            <a:r>
              <a:rPr lang="en-US" dirty="0" err="1">
                <a:effectLst/>
              </a:rPr>
              <a:t>prevalentSubject</a:t>
            </a:r>
            <a:r>
              <a:rPr lang="en-US" dirty="0">
                <a:effectLst/>
              </a:rPr>
              <a:t> (1. person, singular), imperfect tense verb</a:t>
            </a:r>
            <a:r>
              <a:rPr lang="ar-SA" dirty="0">
                <a:effectLst/>
              </a:rPr>
              <a:t>عم</a:t>
            </a:r>
            <a:endParaRPr lang="en-US" dirty="0">
              <a:effectLst/>
            </a:endParaRPr>
          </a:p>
          <a:p>
            <a:r>
              <a:rPr lang="ar-SA" dirty="0">
                <a:effectLst/>
              </a:rPr>
              <a:t>أَنْجَع</a:t>
            </a:r>
            <a:r>
              <a:rPr lang="en-US" dirty="0">
                <a:effectLst/>
              </a:rPr>
              <a:t>more/most useful/</a:t>
            </a:r>
            <a:r>
              <a:rPr lang="en-US" dirty="0" err="1">
                <a:effectLst/>
              </a:rPr>
              <a:t>wholesomeNoun</a:t>
            </a:r>
            <a:r>
              <a:rPr lang="ar-SA" dirty="0">
                <a:effectLst/>
              </a:rPr>
              <a:t>نجع</a:t>
            </a:r>
            <a:br>
              <a:rPr lang="ar-SA" dirty="0"/>
            </a:br>
            <a:endParaRPr lang="en-US" dirty="0"/>
          </a:p>
        </p:txBody>
      </p:sp>
      <p:sp>
        <p:nvSpPr>
          <p:cNvPr id="4" name="Slide Number Placeholder 3"/>
          <p:cNvSpPr>
            <a:spLocks noGrp="1"/>
          </p:cNvSpPr>
          <p:nvPr>
            <p:ph type="sldNum" sz="quarter" idx="5"/>
          </p:nvPr>
        </p:nvSpPr>
        <p:spPr/>
        <p:txBody>
          <a:bodyPr/>
          <a:lstStyle/>
          <a:p>
            <a:fld id="{6D8770F0-D508-4E18-902C-CD8EA5A8ADF3}" type="slidenum">
              <a:rPr lang="en-US" smtClean="0"/>
              <a:t>13</a:t>
            </a:fld>
            <a:endParaRPr lang="en-US"/>
          </a:p>
        </p:txBody>
      </p:sp>
    </p:spTree>
    <p:extLst>
      <p:ext uri="{BB962C8B-B14F-4D97-AF65-F5344CB8AC3E}">
        <p14:creationId xmlns:p14="http://schemas.microsoft.com/office/powerpoint/2010/main" val="1284912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8770F0-D508-4E18-902C-CD8EA5A8ADF3}" type="slidenum">
              <a:rPr lang="en-US" smtClean="0"/>
              <a:t>14</a:t>
            </a:fld>
            <a:endParaRPr lang="en-US"/>
          </a:p>
        </p:txBody>
      </p:sp>
    </p:spTree>
    <p:extLst>
      <p:ext uri="{BB962C8B-B14F-4D97-AF65-F5344CB8AC3E}">
        <p14:creationId xmlns:p14="http://schemas.microsoft.com/office/powerpoint/2010/main" val="3457731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8770F0-D508-4E18-902C-CD8EA5A8ADF3}" type="slidenum">
              <a:rPr lang="en-US" smtClean="0"/>
              <a:t>15</a:t>
            </a:fld>
            <a:endParaRPr lang="en-US"/>
          </a:p>
        </p:txBody>
      </p:sp>
    </p:spTree>
    <p:extLst>
      <p:ext uri="{BB962C8B-B14F-4D97-AF65-F5344CB8AC3E}">
        <p14:creationId xmlns:p14="http://schemas.microsoft.com/office/powerpoint/2010/main" val="1212506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8770F0-D508-4E18-902C-CD8EA5A8ADF3}" type="slidenum">
              <a:rPr lang="en-US" smtClean="0"/>
              <a:t>16</a:t>
            </a:fld>
            <a:endParaRPr lang="en-US"/>
          </a:p>
        </p:txBody>
      </p:sp>
    </p:spTree>
    <p:extLst>
      <p:ext uri="{BB962C8B-B14F-4D97-AF65-F5344CB8AC3E}">
        <p14:creationId xmlns:p14="http://schemas.microsoft.com/office/powerpoint/2010/main" val="302144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8770F0-D508-4E18-902C-CD8EA5A8ADF3}" type="slidenum">
              <a:rPr lang="en-US" smtClean="0"/>
              <a:t>17</a:t>
            </a:fld>
            <a:endParaRPr lang="en-US"/>
          </a:p>
        </p:txBody>
      </p:sp>
    </p:spTree>
    <p:extLst>
      <p:ext uri="{BB962C8B-B14F-4D97-AF65-F5344CB8AC3E}">
        <p14:creationId xmlns:p14="http://schemas.microsoft.com/office/powerpoint/2010/main" val="349841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8770F0-D508-4E18-902C-CD8EA5A8ADF3}" type="slidenum">
              <a:rPr lang="en-US" smtClean="0"/>
              <a:t>18</a:t>
            </a:fld>
            <a:endParaRPr lang="en-US"/>
          </a:p>
        </p:txBody>
      </p:sp>
    </p:spTree>
    <p:extLst>
      <p:ext uri="{BB962C8B-B14F-4D97-AF65-F5344CB8AC3E}">
        <p14:creationId xmlns:p14="http://schemas.microsoft.com/office/powerpoint/2010/main" val="3257999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page 9 </a:t>
            </a:r>
          </a:p>
        </p:txBody>
      </p:sp>
      <p:sp>
        <p:nvSpPr>
          <p:cNvPr id="4" name="Slide Number Placeholder 3"/>
          <p:cNvSpPr>
            <a:spLocks noGrp="1"/>
          </p:cNvSpPr>
          <p:nvPr>
            <p:ph type="sldNum" sz="quarter" idx="5"/>
          </p:nvPr>
        </p:nvSpPr>
        <p:spPr/>
        <p:txBody>
          <a:bodyPr/>
          <a:lstStyle/>
          <a:p>
            <a:fld id="{6D8770F0-D508-4E18-902C-CD8EA5A8ADF3}" type="slidenum">
              <a:rPr lang="en-US" smtClean="0"/>
              <a:t>19</a:t>
            </a:fld>
            <a:endParaRPr lang="en-US"/>
          </a:p>
        </p:txBody>
      </p:sp>
    </p:spTree>
    <p:extLst>
      <p:ext uri="{BB962C8B-B14F-4D97-AF65-F5344CB8AC3E}">
        <p14:creationId xmlns:p14="http://schemas.microsoft.com/office/powerpoint/2010/main" val="3784437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8770F0-D508-4E18-902C-CD8EA5A8ADF3}" type="slidenum">
              <a:rPr lang="en-US" smtClean="0"/>
              <a:t>2</a:t>
            </a:fld>
            <a:endParaRPr lang="en-US"/>
          </a:p>
        </p:txBody>
      </p:sp>
    </p:spTree>
    <p:extLst>
      <p:ext uri="{BB962C8B-B14F-4D97-AF65-F5344CB8AC3E}">
        <p14:creationId xmlns:p14="http://schemas.microsoft.com/office/powerpoint/2010/main" val="438574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8770F0-D508-4E18-902C-CD8EA5A8ADF3}" type="slidenum">
              <a:rPr lang="en-US" smtClean="0"/>
              <a:t>20</a:t>
            </a:fld>
            <a:endParaRPr lang="en-US"/>
          </a:p>
        </p:txBody>
      </p:sp>
    </p:spTree>
    <p:extLst>
      <p:ext uri="{BB962C8B-B14F-4D97-AF65-F5344CB8AC3E}">
        <p14:creationId xmlns:p14="http://schemas.microsoft.com/office/powerpoint/2010/main" val="2831434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8770F0-D508-4E18-902C-CD8EA5A8ADF3}" type="slidenum">
              <a:rPr lang="en-US" smtClean="0"/>
              <a:t>21</a:t>
            </a:fld>
            <a:endParaRPr lang="en-US"/>
          </a:p>
        </p:txBody>
      </p:sp>
    </p:spTree>
    <p:extLst>
      <p:ext uri="{BB962C8B-B14F-4D97-AF65-F5344CB8AC3E}">
        <p14:creationId xmlns:p14="http://schemas.microsoft.com/office/powerpoint/2010/main" val="4048751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8770F0-D508-4E18-902C-CD8EA5A8ADF3}" type="slidenum">
              <a:rPr lang="en-US" smtClean="0"/>
              <a:t>22</a:t>
            </a:fld>
            <a:endParaRPr lang="en-US"/>
          </a:p>
        </p:txBody>
      </p:sp>
    </p:spTree>
    <p:extLst>
      <p:ext uri="{BB962C8B-B14F-4D97-AF65-F5344CB8AC3E}">
        <p14:creationId xmlns:p14="http://schemas.microsoft.com/office/powerpoint/2010/main" val="1499033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Abdullah bin Imam Ahmad reported in the book, </a:t>
            </a:r>
            <a:r>
              <a:rPr lang="en-US" dirty="0" err="1"/>
              <a:t>Zuhd</a:t>
            </a:r>
            <a:r>
              <a:rPr lang="en-US" dirty="0"/>
              <a:t>,</a:t>
            </a:r>
          </a:p>
          <a:p>
            <a:r>
              <a:rPr lang="en-US" dirty="0"/>
              <a:t>about his father: "The Children of Israel suffered an</a:t>
            </a:r>
          </a:p>
          <a:p>
            <a:r>
              <a:rPr lang="en-US" dirty="0"/>
              <a:t>affliction, so Allah ~ revealed to their Prophet to inform</a:t>
            </a:r>
          </a:p>
          <a:p>
            <a:r>
              <a:rPr lang="en-US" dirty="0"/>
              <a:t>them: 'You go out to the desert in your filthy bodies, and</a:t>
            </a:r>
          </a:p>
          <a:p>
            <a:r>
              <a:rPr lang="en-US" dirty="0"/>
              <a:t>you invoke my blessings, raising your hands, with which you</a:t>
            </a:r>
          </a:p>
          <a:p>
            <a:r>
              <a:rPr lang="en-US" dirty="0"/>
              <a:t>have killed people and brought unlawful goods into your</a:t>
            </a:r>
          </a:p>
          <a:p>
            <a:r>
              <a:rPr lang="en-US" dirty="0"/>
              <a:t>houses. Now that My Punishment has increased upon you,</a:t>
            </a:r>
          </a:p>
          <a:p>
            <a:r>
              <a:rPr lang="en-US" dirty="0"/>
              <a:t>you will just stay more distant from Me."'</a:t>
            </a:r>
          </a:p>
        </p:txBody>
      </p:sp>
      <p:sp>
        <p:nvSpPr>
          <p:cNvPr id="4" name="Slide Number Placeholder 3"/>
          <p:cNvSpPr>
            <a:spLocks noGrp="1"/>
          </p:cNvSpPr>
          <p:nvPr>
            <p:ph type="sldNum" sz="quarter" idx="5"/>
          </p:nvPr>
        </p:nvSpPr>
        <p:spPr/>
        <p:txBody>
          <a:bodyPr/>
          <a:lstStyle/>
          <a:p>
            <a:fld id="{6D8770F0-D508-4E18-902C-CD8EA5A8ADF3}" type="slidenum">
              <a:rPr lang="en-US" smtClean="0"/>
              <a:t>23</a:t>
            </a:fld>
            <a:endParaRPr lang="en-US"/>
          </a:p>
        </p:txBody>
      </p:sp>
    </p:spTree>
    <p:extLst>
      <p:ext uri="{BB962C8B-B14F-4D97-AF65-F5344CB8AC3E}">
        <p14:creationId xmlns:p14="http://schemas.microsoft.com/office/powerpoint/2010/main" val="2947605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Supplication is one of the most beneficial cures. It is the</a:t>
            </a:r>
          </a:p>
          <a:p>
            <a:r>
              <a:rPr lang="en-US" dirty="0"/>
              <a:t>enemy of affliction, challenging and treating it, by</a:t>
            </a:r>
          </a:p>
          <a:p>
            <a:r>
              <a:rPr lang="en-US" dirty="0"/>
              <a:t>preventing it from occurring; it removes it or weakens it if it</a:t>
            </a:r>
          </a:p>
          <a:p>
            <a:r>
              <a:rPr lang="en-US" dirty="0"/>
              <a:t>falls upon a believer. It is the weapon of every believer, as</a:t>
            </a:r>
          </a:p>
          <a:p>
            <a:r>
              <a:rPr lang="en-US" dirty="0"/>
              <a:t>reported by Al-Hakim in his Sahih book, on the authority of</a:t>
            </a:r>
          </a:p>
          <a:p>
            <a:r>
              <a:rPr lang="en-US" dirty="0"/>
              <a:t>Ali bin Abi Talib ~ that the Prophet ~ said: "Supplication is</a:t>
            </a:r>
          </a:p>
          <a:p>
            <a:r>
              <a:rPr lang="en-US" dirty="0"/>
              <a:t>the weapon of a believer; it is the pillar of Islam, and the</a:t>
            </a:r>
          </a:p>
          <a:p>
            <a:r>
              <a:rPr lang="en-US" dirty="0"/>
              <a:t>light of the heavens and </a:t>
            </a:r>
            <a:r>
              <a:rPr lang="en-US"/>
              <a:t>earth.“ (Page 11)</a:t>
            </a:r>
            <a:endParaRPr lang="en-US" dirty="0"/>
          </a:p>
        </p:txBody>
      </p:sp>
      <p:sp>
        <p:nvSpPr>
          <p:cNvPr id="4" name="Slide Number Placeholder 3"/>
          <p:cNvSpPr>
            <a:spLocks noGrp="1"/>
          </p:cNvSpPr>
          <p:nvPr>
            <p:ph type="sldNum" sz="quarter" idx="5"/>
          </p:nvPr>
        </p:nvSpPr>
        <p:spPr/>
        <p:txBody>
          <a:bodyPr/>
          <a:lstStyle/>
          <a:p>
            <a:fld id="{6D8770F0-D508-4E18-902C-CD8EA5A8ADF3}" type="slidenum">
              <a:rPr lang="en-US" smtClean="0"/>
              <a:t>24</a:t>
            </a:fld>
            <a:endParaRPr lang="en-US"/>
          </a:p>
        </p:txBody>
      </p:sp>
    </p:spTree>
    <p:extLst>
      <p:ext uri="{BB962C8B-B14F-4D97-AF65-F5344CB8AC3E}">
        <p14:creationId xmlns:p14="http://schemas.microsoft.com/office/powerpoint/2010/main" val="668951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situations in relation to this affliction or trial:</a:t>
            </a:r>
          </a:p>
          <a:p>
            <a:r>
              <a:rPr lang="en-US" dirty="0"/>
              <a:t>First, when it is more powerful than the affliction so it drives</a:t>
            </a:r>
          </a:p>
          <a:p>
            <a:r>
              <a:rPr lang="en-US" dirty="0"/>
              <a:t>it away.</a:t>
            </a:r>
          </a:p>
          <a:p>
            <a:r>
              <a:rPr lang="en-US" dirty="0"/>
              <a:t>Second, when it is weaker than the affliction, however it</a:t>
            </a:r>
          </a:p>
          <a:p>
            <a:r>
              <a:rPr lang="en-US" dirty="0"/>
              <a:t>reduces its effect.</a:t>
            </a:r>
          </a:p>
          <a:p>
            <a:r>
              <a:rPr lang="en-US" dirty="0"/>
              <a:t>Third, when they resist each other and so each one prevents</a:t>
            </a:r>
          </a:p>
          <a:p>
            <a:r>
              <a:rPr lang="en-US" dirty="0"/>
              <a:t>the other from being effective.</a:t>
            </a:r>
          </a:p>
          <a:p>
            <a:endParaRPr lang="en-US" dirty="0"/>
          </a:p>
        </p:txBody>
      </p:sp>
      <p:sp>
        <p:nvSpPr>
          <p:cNvPr id="4" name="Slide Number Placeholder 3"/>
          <p:cNvSpPr>
            <a:spLocks noGrp="1"/>
          </p:cNvSpPr>
          <p:nvPr>
            <p:ph type="sldNum" sz="quarter" idx="5"/>
          </p:nvPr>
        </p:nvSpPr>
        <p:spPr/>
        <p:txBody>
          <a:bodyPr/>
          <a:lstStyle/>
          <a:p>
            <a:fld id="{6D8770F0-D508-4E18-902C-CD8EA5A8ADF3}" type="slidenum">
              <a:rPr lang="en-US" smtClean="0"/>
              <a:t>25</a:t>
            </a:fld>
            <a:endParaRPr lang="en-US"/>
          </a:p>
        </p:txBody>
      </p:sp>
    </p:spTree>
    <p:extLst>
      <p:ext uri="{BB962C8B-B14F-4D97-AF65-F5344CB8AC3E}">
        <p14:creationId xmlns:p14="http://schemas.microsoft.com/office/powerpoint/2010/main" val="185634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book, </a:t>
            </a:r>
            <a:r>
              <a:rPr lang="en-US" dirty="0" err="1"/>
              <a:t>Zuhd</a:t>
            </a:r>
            <a:r>
              <a:rPr lang="en-US" dirty="0"/>
              <a:t>, by Imam Ahmad, on the authority of Abu</a:t>
            </a:r>
          </a:p>
          <a:p>
            <a:r>
              <a:rPr lang="en-US" dirty="0" err="1"/>
              <a:t>Qatadah</a:t>
            </a:r>
            <a:r>
              <a:rPr lang="en-US" dirty="0"/>
              <a:t> who said: "</a:t>
            </a:r>
            <a:r>
              <a:rPr lang="en-US" dirty="0" err="1"/>
              <a:t>Muwariq</a:t>
            </a:r>
            <a:r>
              <a:rPr lang="en-US" dirty="0"/>
              <a:t> said: 'I could not find a better</a:t>
            </a:r>
          </a:p>
          <a:p>
            <a:r>
              <a:rPr lang="en-US" dirty="0"/>
              <a:t>example of a believer but that of a man clinging to a piece of</a:t>
            </a:r>
          </a:p>
          <a:p>
            <a:r>
              <a:rPr lang="en-US" dirty="0"/>
              <a:t>wood at sea, praying: 'O Lord ... 0 Lord ... ' asking Allah ~</a:t>
            </a:r>
          </a:p>
          <a:p>
            <a:r>
              <a:rPr lang="en-US" dirty="0"/>
              <a:t>to save him."</a:t>
            </a:r>
          </a:p>
        </p:txBody>
      </p:sp>
      <p:sp>
        <p:nvSpPr>
          <p:cNvPr id="4" name="Slide Number Placeholder 3"/>
          <p:cNvSpPr>
            <a:spLocks noGrp="1"/>
          </p:cNvSpPr>
          <p:nvPr>
            <p:ph type="sldNum" sz="quarter" idx="5"/>
          </p:nvPr>
        </p:nvSpPr>
        <p:spPr/>
        <p:txBody>
          <a:bodyPr/>
          <a:lstStyle/>
          <a:p>
            <a:fld id="{6D8770F0-D508-4E18-902C-CD8EA5A8ADF3}" type="slidenum">
              <a:rPr lang="en-US" smtClean="0"/>
              <a:t>26</a:t>
            </a:fld>
            <a:endParaRPr lang="en-US"/>
          </a:p>
        </p:txBody>
      </p:sp>
    </p:spTree>
    <p:extLst>
      <p:ext uri="{BB962C8B-B14F-4D97-AF65-F5344CB8AC3E}">
        <p14:creationId xmlns:p14="http://schemas.microsoft.com/office/powerpoint/2010/main" val="727421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Abu </a:t>
            </a:r>
            <a:r>
              <a:rPr lang="en-US" dirty="0" err="1"/>
              <a:t>Hurayrah</a:t>
            </a:r>
            <a:r>
              <a:rPr lang="en-US" dirty="0"/>
              <a:t> ~ reported that the Prophet ~ said:</a:t>
            </a:r>
          </a:p>
          <a:p>
            <a:r>
              <a:rPr lang="en-US" dirty="0"/>
              <a:t>"Everyone's supplication will be answered, as long as one is</a:t>
            </a:r>
          </a:p>
          <a:p>
            <a:r>
              <a:rPr lang="en-US" dirty="0"/>
              <a:t>not hasty, and says: 'I made my supplication but it was not</a:t>
            </a:r>
          </a:p>
          <a:p>
            <a:r>
              <a:rPr lang="en-US" dirty="0"/>
              <a:t>answered."' </a:t>
            </a:r>
          </a:p>
        </p:txBody>
      </p:sp>
      <p:sp>
        <p:nvSpPr>
          <p:cNvPr id="4" name="Slide Number Placeholder 3"/>
          <p:cNvSpPr>
            <a:spLocks noGrp="1"/>
          </p:cNvSpPr>
          <p:nvPr>
            <p:ph type="sldNum" sz="quarter" idx="5"/>
          </p:nvPr>
        </p:nvSpPr>
        <p:spPr/>
        <p:txBody>
          <a:bodyPr/>
          <a:lstStyle/>
          <a:p>
            <a:fld id="{6D8770F0-D508-4E18-902C-CD8EA5A8ADF3}" type="slidenum">
              <a:rPr lang="en-US" smtClean="0"/>
              <a:t>27</a:t>
            </a:fld>
            <a:endParaRPr lang="en-US"/>
          </a:p>
        </p:txBody>
      </p:sp>
    </p:spTree>
    <p:extLst>
      <p:ext uri="{BB962C8B-B14F-4D97-AF65-F5344CB8AC3E}">
        <p14:creationId xmlns:p14="http://schemas.microsoft.com/office/powerpoint/2010/main" val="3339356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Abu Huraira reported Allah's Messenger (</a:t>
            </a:r>
            <a:r>
              <a:rPr lang="ar-SA" dirty="0"/>
              <a:t>ﷺ) </a:t>
            </a:r>
            <a:r>
              <a:rPr lang="en-US" dirty="0"/>
              <a:t>as saying:</a:t>
            </a:r>
          </a:p>
          <a:p>
            <a:endParaRPr lang="en-US" dirty="0"/>
          </a:p>
          <a:p>
            <a:r>
              <a:rPr lang="en-US" dirty="0"/>
              <a:t>The supplication of the servant is granted in case he does not supplicate for sin or for severing the ties of blood, or he does not become impatient. It was said: Allah's Messenger, what does:" If he does not grow impatient" imply? He said: That he should say like this: I supplicated and I supplicated but I did not find it being responded. and thus he becomes frustrated and abandons supplication.</a:t>
            </a:r>
          </a:p>
        </p:txBody>
      </p:sp>
      <p:sp>
        <p:nvSpPr>
          <p:cNvPr id="4" name="Slide Number Placeholder 3"/>
          <p:cNvSpPr>
            <a:spLocks noGrp="1"/>
          </p:cNvSpPr>
          <p:nvPr>
            <p:ph type="sldNum" sz="quarter" idx="5"/>
          </p:nvPr>
        </p:nvSpPr>
        <p:spPr/>
        <p:txBody>
          <a:bodyPr/>
          <a:lstStyle/>
          <a:p>
            <a:fld id="{6D8770F0-D508-4E18-902C-CD8EA5A8ADF3}" type="slidenum">
              <a:rPr lang="en-US" smtClean="0"/>
              <a:t>28</a:t>
            </a:fld>
            <a:endParaRPr lang="en-US"/>
          </a:p>
        </p:txBody>
      </p:sp>
    </p:spTree>
    <p:extLst>
      <p:ext uri="{BB962C8B-B14F-4D97-AF65-F5344CB8AC3E}">
        <p14:creationId xmlns:p14="http://schemas.microsoft.com/office/powerpoint/2010/main" val="4179684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A" dirty="0"/>
              <a:t>صادَفَ	</a:t>
            </a:r>
            <a:r>
              <a:rPr lang="en-US" dirty="0"/>
              <a:t>he/it coincide; concur; encounter	Perfect tense verb, suffixed subject (3. person, male, singular)	</a:t>
            </a:r>
            <a:r>
              <a:rPr lang="ar-SA" dirty="0"/>
              <a:t>صدف	</a:t>
            </a:r>
            <a:r>
              <a:rPr lang="en-US" dirty="0"/>
              <a:t>III</a:t>
            </a:r>
          </a:p>
        </p:txBody>
      </p:sp>
      <p:sp>
        <p:nvSpPr>
          <p:cNvPr id="4" name="Slide Number Placeholder 3"/>
          <p:cNvSpPr>
            <a:spLocks noGrp="1"/>
          </p:cNvSpPr>
          <p:nvPr>
            <p:ph type="sldNum" sz="quarter" idx="5"/>
          </p:nvPr>
        </p:nvSpPr>
        <p:spPr/>
        <p:txBody>
          <a:bodyPr/>
          <a:lstStyle/>
          <a:p>
            <a:fld id="{6D8770F0-D508-4E18-902C-CD8EA5A8ADF3}" type="slidenum">
              <a:rPr lang="en-US" smtClean="0"/>
              <a:t>29</a:t>
            </a:fld>
            <a:endParaRPr lang="en-US"/>
          </a:p>
        </p:txBody>
      </p:sp>
    </p:spTree>
    <p:extLst>
      <p:ext uri="{BB962C8B-B14F-4D97-AF65-F5344CB8AC3E}">
        <p14:creationId xmlns:p14="http://schemas.microsoft.com/office/powerpoint/2010/main" val="3293845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8770F0-D508-4E18-902C-CD8EA5A8ADF3}" type="slidenum">
              <a:rPr lang="en-US" smtClean="0"/>
              <a:t>3</a:t>
            </a:fld>
            <a:endParaRPr lang="en-US"/>
          </a:p>
        </p:txBody>
      </p:sp>
    </p:spTree>
    <p:extLst>
      <p:ext uri="{BB962C8B-B14F-4D97-AF65-F5344CB8AC3E}">
        <p14:creationId xmlns:p14="http://schemas.microsoft.com/office/powerpoint/2010/main" val="24831358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should fear Allah inside one's heart, with total</a:t>
            </a:r>
          </a:p>
          <a:p>
            <a:r>
              <a:rPr lang="en-US" dirty="0"/>
              <a:t>submission to Him~. facing the Qiblah4 in a state of purity</a:t>
            </a:r>
          </a:p>
          <a:p>
            <a:r>
              <a:rPr lang="en-US" dirty="0"/>
              <a:t>(after having performed ablution). Then one should raise</a:t>
            </a:r>
          </a:p>
          <a:p>
            <a:r>
              <a:rPr lang="en-US" dirty="0"/>
              <a:t>one's hands to the Lord, starting by praising Him, invoking</a:t>
            </a:r>
          </a:p>
          <a:p>
            <a:r>
              <a:rPr lang="en-US" dirty="0"/>
              <a:t>His Mercy upon Prophet Muhammad :!</a:t>
            </a:r>
            <a:r>
              <a:rPr lang="en-US" dirty="0" err="1"/>
              <a:t>i</a:t>
            </a:r>
            <a:r>
              <a:rPr lang="en-US" dirty="0"/>
              <a:t>, requesting His</a:t>
            </a:r>
          </a:p>
          <a:p>
            <a:r>
              <a:rPr lang="en-US" dirty="0"/>
              <a:t>Forgiveness and the acceptance of one's repentance. Then,</a:t>
            </a:r>
          </a:p>
          <a:p>
            <a:r>
              <a:rPr lang="en-US" dirty="0"/>
              <a:t>this is followed by relentlessly asking the Lord to help you in</a:t>
            </a:r>
          </a:p>
          <a:p>
            <a:r>
              <a:rPr lang="en-US" dirty="0"/>
              <a:t>a particular matter, remembering Him by all His Names and</a:t>
            </a:r>
          </a:p>
          <a:p>
            <a:r>
              <a:rPr lang="en-US" dirty="0"/>
              <a:t>Attributes, and affirming one's firm belief in Islamic</a:t>
            </a:r>
          </a:p>
          <a:p>
            <a:r>
              <a:rPr lang="en-US" dirty="0"/>
              <a:t>Monotheism; namely those supplications which include the</a:t>
            </a:r>
          </a:p>
          <a:p>
            <a:r>
              <a:rPr lang="en-US" dirty="0"/>
              <a:t>Great Name of Allah ~-</a:t>
            </a:r>
          </a:p>
        </p:txBody>
      </p:sp>
      <p:sp>
        <p:nvSpPr>
          <p:cNvPr id="4" name="Slide Number Placeholder 3"/>
          <p:cNvSpPr>
            <a:spLocks noGrp="1"/>
          </p:cNvSpPr>
          <p:nvPr>
            <p:ph type="sldNum" sz="quarter" idx="5"/>
          </p:nvPr>
        </p:nvSpPr>
        <p:spPr/>
        <p:txBody>
          <a:bodyPr/>
          <a:lstStyle/>
          <a:p>
            <a:fld id="{6D8770F0-D508-4E18-902C-CD8EA5A8ADF3}" type="slidenum">
              <a:rPr lang="en-US" smtClean="0"/>
              <a:t>30</a:t>
            </a:fld>
            <a:endParaRPr lang="en-US"/>
          </a:p>
        </p:txBody>
      </p:sp>
    </p:spTree>
    <p:extLst>
      <p:ext uri="{BB962C8B-B14F-4D97-AF65-F5344CB8AC3E}">
        <p14:creationId xmlns:p14="http://schemas.microsoft.com/office/powerpoint/2010/main" val="17189135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8770F0-D508-4E18-902C-CD8EA5A8ADF3}" type="slidenum">
              <a:rPr lang="en-US" smtClean="0"/>
              <a:t>31</a:t>
            </a:fld>
            <a:endParaRPr lang="en-US"/>
          </a:p>
        </p:txBody>
      </p:sp>
    </p:spTree>
    <p:extLst>
      <p:ext uri="{BB962C8B-B14F-4D97-AF65-F5344CB8AC3E}">
        <p14:creationId xmlns:p14="http://schemas.microsoft.com/office/powerpoint/2010/main" val="35592749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8770F0-D508-4E18-902C-CD8EA5A8ADF3}" type="slidenum">
              <a:rPr lang="en-US" smtClean="0"/>
              <a:t>32</a:t>
            </a:fld>
            <a:endParaRPr lang="en-US"/>
          </a:p>
        </p:txBody>
      </p:sp>
    </p:spTree>
    <p:extLst>
      <p:ext uri="{BB962C8B-B14F-4D97-AF65-F5344CB8AC3E}">
        <p14:creationId xmlns:p14="http://schemas.microsoft.com/office/powerpoint/2010/main" val="19860192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Hadith</a:t>
            </a:r>
          </a:p>
          <a:p>
            <a:r>
              <a:rPr lang="en-US" dirty="0"/>
              <a:t>of Abdullah bin </a:t>
            </a:r>
            <a:r>
              <a:rPr lang="en-US" dirty="0" err="1"/>
              <a:t>Buraydah</a:t>
            </a:r>
            <a:r>
              <a:rPr lang="en-US" dirty="0"/>
              <a:t>, on the authority of his father,</a:t>
            </a:r>
          </a:p>
          <a:p>
            <a:r>
              <a:rPr lang="en-US" dirty="0"/>
              <a:t>who said that the Prophet ~ heard a man saying: "O Allah, I</a:t>
            </a:r>
          </a:p>
          <a:p>
            <a:r>
              <a:rPr lang="en-US" dirty="0"/>
              <a:t>ask You that I testify that You are Allah and there is no god</a:t>
            </a:r>
          </a:p>
          <a:p>
            <a:r>
              <a:rPr lang="en-US" dirty="0"/>
              <a:t>but You, the One, the Self-Sufficient Master, Whom all</a:t>
            </a:r>
          </a:p>
          <a:p>
            <a:r>
              <a:rPr lang="en-US" dirty="0"/>
              <a:t>creatures need, Who begets not, nor was he begotten, and</a:t>
            </a:r>
          </a:p>
          <a:p>
            <a:r>
              <a:rPr lang="en-US" dirty="0"/>
              <a:t>there is none co-equal or comparable unto Him," to which he</a:t>
            </a:r>
          </a:p>
          <a:p>
            <a:r>
              <a:rPr lang="en-US" dirty="0"/>
              <a:t>~ replied: "He has asked Allah with the Name, which if used</a:t>
            </a:r>
          </a:p>
          <a:p>
            <a:r>
              <a:rPr lang="en-US" dirty="0"/>
              <a:t>to ask Allah for something, He ~ gives, and if used to</a:t>
            </a:r>
          </a:p>
          <a:p>
            <a:r>
              <a:rPr lang="en-US" dirty="0"/>
              <a:t>supplicate Allah for something, He ~ responds". In another</a:t>
            </a:r>
          </a:p>
          <a:p>
            <a:r>
              <a:rPr lang="en-US" dirty="0"/>
              <a:t>narration, the Prophet ~ was reported as saying: "You have</a:t>
            </a:r>
          </a:p>
          <a:p>
            <a:r>
              <a:rPr lang="en-US" dirty="0"/>
              <a:t>asked Allah~ with His Great Name."</a:t>
            </a:r>
          </a:p>
        </p:txBody>
      </p:sp>
      <p:sp>
        <p:nvSpPr>
          <p:cNvPr id="4" name="Slide Number Placeholder 3"/>
          <p:cNvSpPr>
            <a:spLocks noGrp="1"/>
          </p:cNvSpPr>
          <p:nvPr>
            <p:ph type="sldNum" sz="quarter" idx="5"/>
          </p:nvPr>
        </p:nvSpPr>
        <p:spPr/>
        <p:txBody>
          <a:bodyPr/>
          <a:lstStyle/>
          <a:p>
            <a:fld id="{6D8770F0-D508-4E18-902C-CD8EA5A8ADF3}" type="slidenum">
              <a:rPr lang="en-US" smtClean="0"/>
              <a:t>33</a:t>
            </a:fld>
            <a:endParaRPr lang="en-US"/>
          </a:p>
        </p:txBody>
      </p:sp>
    </p:spTree>
    <p:extLst>
      <p:ext uri="{BB962C8B-B14F-4D97-AF65-F5344CB8AC3E}">
        <p14:creationId xmlns:p14="http://schemas.microsoft.com/office/powerpoint/2010/main" val="20142098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A" dirty="0"/>
              <a:t>أشبه</a:t>
            </a:r>
            <a:r>
              <a:rPr lang="en-US" dirty="0"/>
              <a:t> most similar</a:t>
            </a:r>
          </a:p>
        </p:txBody>
      </p:sp>
      <p:sp>
        <p:nvSpPr>
          <p:cNvPr id="4" name="Slide Number Placeholder 3"/>
          <p:cNvSpPr>
            <a:spLocks noGrp="1"/>
          </p:cNvSpPr>
          <p:nvPr>
            <p:ph type="sldNum" sz="quarter" idx="5"/>
          </p:nvPr>
        </p:nvSpPr>
        <p:spPr/>
        <p:txBody>
          <a:bodyPr/>
          <a:lstStyle/>
          <a:p>
            <a:fld id="{6D8770F0-D508-4E18-902C-CD8EA5A8ADF3}" type="slidenum">
              <a:rPr lang="en-US" smtClean="0"/>
              <a:t>34</a:t>
            </a:fld>
            <a:endParaRPr lang="en-US"/>
          </a:p>
        </p:txBody>
      </p:sp>
    </p:spTree>
    <p:extLst>
      <p:ext uri="{BB962C8B-B14F-4D97-AF65-F5344CB8AC3E}">
        <p14:creationId xmlns:p14="http://schemas.microsoft.com/office/powerpoint/2010/main" val="170958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8770F0-D508-4E18-902C-CD8EA5A8ADF3}" type="slidenum">
              <a:rPr lang="en-US" smtClean="0"/>
              <a:t>35</a:t>
            </a:fld>
            <a:endParaRPr lang="en-US"/>
          </a:p>
        </p:txBody>
      </p:sp>
    </p:spTree>
    <p:extLst>
      <p:ext uri="{BB962C8B-B14F-4D97-AF65-F5344CB8AC3E}">
        <p14:creationId xmlns:p14="http://schemas.microsoft.com/office/powerpoint/2010/main" val="37068954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8770F0-D508-4E18-902C-CD8EA5A8ADF3}" type="slidenum">
              <a:rPr lang="en-US" smtClean="0"/>
              <a:t>36</a:t>
            </a:fld>
            <a:endParaRPr lang="en-US"/>
          </a:p>
        </p:txBody>
      </p:sp>
    </p:spTree>
    <p:extLst>
      <p:ext uri="{BB962C8B-B14F-4D97-AF65-F5344CB8AC3E}">
        <p14:creationId xmlns:p14="http://schemas.microsoft.com/office/powerpoint/2010/main" val="34241196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770F0-D508-4E18-902C-CD8EA5A8ADF3}" type="slidenum">
              <a:rPr lang="en-US" smtClean="0"/>
              <a:t>37</a:t>
            </a:fld>
            <a:endParaRPr lang="en-US"/>
          </a:p>
        </p:txBody>
      </p:sp>
    </p:spTree>
    <p:extLst>
      <p:ext uri="{BB962C8B-B14F-4D97-AF65-F5344CB8AC3E}">
        <p14:creationId xmlns:p14="http://schemas.microsoft.com/office/powerpoint/2010/main" val="3357785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8770F0-D508-4E18-902C-CD8EA5A8ADF3}" type="slidenum">
              <a:rPr lang="en-US" smtClean="0"/>
              <a:t>38</a:t>
            </a:fld>
            <a:endParaRPr lang="en-US"/>
          </a:p>
        </p:txBody>
      </p:sp>
    </p:spTree>
    <p:extLst>
      <p:ext uri="{BB962C8B-B14F-4D97-AF65-F5344CB8AC3E}">
        <p14:creationId xmlns:p14="http://schemas.microsoft.com/office/powerpoint/2010/main" val="4291336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8770F0-D508-4E18-902C-CD8EA5A8ADF3}" type="slidenum">
              <a:rPr lang="en-US" smtClean="0"/>
              <a:t>39</a:t>
            </a:fld>
            <a:endParaRPr lang="en-US"/>
          </a:p>
        </p:txBody>
      </p:sp>
    </p:spTree>
    <p:extLst>
      <p:ext uri="{BB962C8B-B14F-4D97-AF65-F5344CB8AC3E}">
        <p14:creationId xmlns:p14="http://schemas.microsoft.com/office/powerpoint/2010/main" val="988630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8770F0-D508-4E18-902C-CD8EA5A8ADF3}" type="slidenum">
              <a:rPr lang="en-US" smtClean="0"/>
              <a:t>4</a:t>
            </a:fld>
            <a:endParaRPr lang="en-US"/>
          </a:p>
        </p:txBody>
      </p:sp>
    </p:spTree>
    <p:extLst>
      <p:ext uri="{BB962C8B-B14F-4D97-AF65-F5344CB8AC3E}">
        <p14:creationId xmlns:p14="http://schemas.microsoft.com/office/powerpoint/2010/main" val="14217194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8770F0-D508-4E18-902C-CD8EA5A8ADF3}" type="slidenum">
              <a:rPr lang="en-US" smtClean="0"/>
              <a:t>40</a:t>
            </a:fld>
            <a:endParaRPr lang="en-US"/>
          </a:p>
        </p:txBody>
      </p:sp>
    </p:spTree>
    <p:extLst>
      <p:ext uri="{BB962C8B-B14F-4D97-AF65-F5344CB8AC3E}">
        <p14:creationId xmlns:p14="http://schemas.microsoft.com/office/powerpoint/2010/main" val="38554887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8770F0-D508-4E18-902C-CD8EA5A8ADF3}" type="slidenum">
              <a:rPr lang="en-US" smtClean="0"/>
              <a:t>41</a:t>
            </a:fld>
            <a:endParaRPr lang="en-US"/>
          </a:p>
        </p:txBody>
      </p:sp>
    </p:spTree>
    <p:extLst>
      <p:ext uri="{BB962C8B-B14F-4D97-AF65-F5344CB8AC3E}">
        <p14:creationId xmlns:p14="http://schemas.microsoft.com/office/powerpoint/2010/main" val="1472719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8770F0-D508-4E18-902C-CD8EA5A8ADF3}" type="slidenum">
              <a:rPr lang="en-US" smtClean="0"/>
              <a:t>42</a:t>
            </a:fld>
            <a:endParaRPr lang="en-US"/>
          </a:p>
        </p:txBody>
      </p:sp>
    </p:spTree>
    <p:extLst>
      <p:ext uri="{BB962C8B-B14F-4D97-AF65-F5344CB8AC3E}">
        <p14:creationId xmlns:p14="http://schemas.microsoft.com/office/powerpoint/2010/main" val="24952351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770F0-D508-4E18-902C-CD8EA5A8ADF3}" type="slidenum">
              <a:rPr lang="en-US" smtClean="0"/>
              <a:t>52</a:t>
            </a:fld>
            <a:endParaRPr lang="en-US"/>
          </a:p>
        </p:txBody>
      </p:sp>
    </p:spTree>
    <p:extLst>
      <p:ext uri="{BB962C8B-B14F-4D97-AF65-F5344CB8AC3E}">
        <p14:creationId xmlns:p14="http://schemas.microsoft.com/office/powerpoint/2010/main" val="1622321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8770F0-D508-4E18-902C-CD8EA5A8ADF3}" type="slidenum">
              <a:rPr lang="en-US" smtClean="0"/>
              <a:t>54</a:t>
            </a:fld>
            <a:endParaRPr lang="en-US"/>
          </a:p>
        </p:txBody>
      </p:sp>
    </p:spTree>
    <p:extLst>
      <p:ext uri="{BB962C8B-B14F-4D97-AF65-F5344CB8AC3E}">
        <p14:creationId xmlns:p14="http://schemas.microsoft.com/office/powerpoint/2010/main" val="1394498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8770F0-D508-4E18-902C-CD8EA5A8ADF3}" type="slidenum">
              <a:rPr lang="en-US" smtClean="0"/>
              <a:t>55</a:t>
            </a:fld>
            <a:endParaRPr lang="en-US"/>
          </a:p>
        </p:txBody>
      </p:sp>
    </p:spTree>
    <p:extLst>
      <p:ext uri="{BB962C8B-B14F-4D97-AF65-F5344CB8AC3E}">
        <p14:creationId xmlns:p14="http://schemas.microsoft.com/office/powerpoint/2010/main" val="6478939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err="1"/>
              <a:t>Ibin</a:t>
            </a:r>
            <a:r>
              <a:rPr lang="en-US" sz="1200" dirty="0"/>
              <a:t> Mas '</a:t>
            </a:r>
            <a:r>
              <a:rPr lang="en-US" sz="1200" dirty="0" err="1"/>
              <a:t>ud</a:t>
            </a:r>
            <a:r>
              <a:rPr lang="en-US" sz="1200" dirty="0"/>
              <a:t> reported that the Prophet said: "When a person is in distress, and says: 'O Allah, I am Your Servant, son of Your Servant, son of Your Maidservant, my forelock is in Your Hand, Your Command over me is forever executed and Your Decree over me is just. I ask You, by every name belonging to You with which You named Yourself, or revealed in Your Book, or You taught to any of Your creation, or you have preserved in the knowledge of the Unseen with You, that You make the Qur'an the life of my heart, the light of my chest, an end to my sorrow(s), and a release for my anxiety', Allah will release him from all his worries, and replace them with happiness, instead." </a:t>
            </a:r>
          </a:p>
          <a:p>
            <a:pPr marL="0" indent="0">
              <a:buNone/>
            </a:pPr>
            <a:r>
              <a:rPr lang="en-US" sz="1200" dirty="0"/>
              <a:t>They replied: 'Shall we learn them?' He said: 'Everyone who hears this should learn it. '</a:t>
            </a:r>
          </a:p>
          <a:p>
            <a:endParaRPr lang="en-US" dirty="0"/>
          </a:p>
        </p:txBody>
      </p:sp>
      <p:sp>
        <p:nvSpPr>
          <p:cNvPr id="4" name="Slide Number Placeholder 3"/>
          <p:cNvSpPr>
            <a:spLocks noGrp="1"/>
          </p:cNvSpPr>
          <p:nvPr>
            <p:ph type="sldNum" sz="quarter" idx="5"/>
          </p:nvPr>
        </p:nvSpPr>
        <p:spPr/>
        <p:txBody>
          <a:bodyPr/>
          <a:lstStyle/>
          <a:p>
            <a:fld id="{6D8770F0-D508-4E18-902C-CD8EA5A8ADF3}" type="slidenum">
              <a:rPr lang="en-US" smtClean="0"/>
              <a:t>56</a:t>
            </a:fld>
            <a:endParaRPr lang="en-US"/>
          </a:p>
        </p:txBody>
      </p:sp>
    </p:spTree>
    <p:extLst>
      <p:ext uri="{BB962C8B-B14F-4D97-AF65-F5344CB8AC3E}">
        <p14:creationId xmlns:p14="http://schemas.microsoft.com/office/powerpoint/2010/main" val="10487466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8770F0-D508-4E18-902C-CD8EA5A8ADF3}" type="slidenum">
              <a:rPr lang="en-US" smtClean="0"/>
              <a:t>57</a:t>
            </a:fld>
            <a:endParaRPr lang="en-US"/>
          </a:p>
        </p:txBody>
      </p:sp>
    </p:spTree>
    <p:extLst>
      <p:ext uri="{BB962C8B-B14F-4D97-AF65-F5344CB8AC3E}">
        <p14:creationId xmlns:p14="http://schemas.microsoft.com/office/powerpoint/2010/main" val="16010322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8770F0-D508-4E18-902C-CD8EA5A8ADF3}" type="slidenum">
              <a:rPr lang="en-US" smtClean="0"/>
              <a:t>58</a:t>
            </a:fld>
            <a:endParaRPr lang="en-US"/>
          </a:p>
        </p:txBody>
      </p:sp>
    </p:spTree>
    <p:extLst>
      <p:ext uri="{BB962C8B-B14F-4D97-AF65-F5344CB8AC3E}">
        <p14:creationId xmlns:p14="http://schemas.microsoft.com/office/powerpoint/2010/main" val="9570942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8770F0-D508-4E18-902C-CD8EA5A8ADF3}" type="slidenum">
              <a:rPr lang="en-US" smtClean="0"/>
              <a:t>59</a:t>
            </a:fld>
            <a:endParaRPr lang="en-US"/>
          </a:p>
        </p:txBody>
      </p:sp>
    </p:spTree>
    <p:extLst>
      <p:ext uri="{BB962C8B-B14F-4D97-AF65-F5344CB8AC3E}">
        <p14:creationId xmlns:p14="http://schemas.microsoft.com/office/powerpoint/2010/main" val="347157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8770F0-D508-4E18-902C-CD8EA5A8ADF3}" type="slidenum">
              <a:rPr lang="en-US" smtClean="0"/>
              <a:t>5</a:t>
            </a:fld>
            <a:endParaRPr lang="en-US"/>
          </a:p>
        </p:txBody>
      </p:sp>
    </p:spTree>
    <p:extLst>
      <p:ext uri="{BB962C8B-B14F-4D97-AF65-F5344CB8AC3E}">
        <p14:creationId xmlns:p14="http://schemas.microsoft.com/office/powerpoint/2010/main" val="42429909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8770F0-D508-4E18-902C-CD8EA5A8ADF3}" type="slidenum">
              <a:rPr lang="en-US" smtClean="0"/>
              <a:t>60</a:t>
            </a:fld>
            <a:endParaRPr lang="en-US"/>
          </a:p>
        </p:txBody>
      </p:sp>
    </p:spTree>
    <p:extLst>
      <p:ext uri="{BB962C8B-B14F-4D97-AF65-F5344CB8AC3E}">
        <p14:creationId xmlns:p14="http://schemas.microsoft.com/office/powerpoint/2010/main" val="11776561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8770F0-D508-4E18-902C-CD8EA5A8ADF3}" type="slidenum">
              <a:rPr lang="en-US" smtClean="0"/>
              <a:t>61</a:t>
            </a:fld>
            <a:endParaRPr lang="en-US"/>
          </a:p>
        </p:txBody>
      </p:sp>
    </p:spTree>
    <p:extLst>
      <p:ext uri="{BB962C8B-B14F-4D97-AF65-F5344CB8AC3E}">
        <p14:creationId xmlns:p14="http://schemas.microsoft.com/office/powerpoint/2010/main" val="9553007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page 21 of English translation</a:t>
            </a:r>
          </a:p>
        </p:txBody>
      </p:sp>
      <p:sp>
        <p:nvSpPr>
          <p:cNvPr id="4" name="Slide Number Placeholder 3"/>
          <p:cNvSpPr>
            <a:spLocks noGrp="1"/>
          </p:cNvSpPr>
          <p:nvPr>
            <p:ph type="sldNum" sz="quarter" idx="5"/>
          </p:nvPr>
        </p:nvSpPr>
        <p:spPr/>
        <p:txBody>
          <a:bodyPr/>
          <a:lstStyle/>
          <a:p>
            <a:fld id="{6D8770F0-D508-4E18-902C-CD8EA5A8ADF3}" type="slidenum">
              <a:rPr lang="en-US" smtClean="0"/>
              <a:t>62</a:t>
            </a:fld>
            <a:endParaRPr lang="en-US"/>
          </a:p>
        </p:txBody>
      </p:sp>
    </p:spTree>
    <p:extLst>
      <p:ext uri="{BB962C8B-B14F-4D97-AF65-F5344CB8AC3E}">
        <p14:creationId xmlns:p14="http://schemas.microsoft.com/office/powerpoint/2010/main" val="1267823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8770F0-D508-4E18-902C-CD8EA5A8ADF3}" type="slidenum">
              <a:rPr lang="en-US" smtClean="0"/>
              <a:t>6</a:t>
            </a:fld>
            <a:endParaRPr lang="en-US"/>
          </a:p>
        </p:txBody>
      </p:sp>
    </p:spTree>
    <p:extLst>
      <p:ext uri="{BB962C8B-B14F-4D97-AF65-F5344CB8AC3E}">
        <p14:creationId xmlns:p14="http://schemas.microsoft.com/office/powerpoint/2010/main" val="2630398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8770F0-D508-4E18-902C-CD8EA5A8ADF3}" type="slidenum">
              <a:rPr lang="en-US" smtClean="0"/>
              <a:t>7</a:t>
            </a:fld>
            <a:endParaRPr lang="en-US"/>
          </a:p>
        </p:txBody>
      </p:sp>
    </p:spTree>
    <p:extLst>
      <p:ext uri="{BB962C8B-B14F-4D97-AF65-F5344CB8AC3E}">
        <p14:creationId xmlns:p14="http://schemas.microsoft.com/office/powerpoint/2010/main" val="2483669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8770F0-D508-4E18-902C-CD8EA5A8ADF3}" type="slidenum">
              <a:rPr lang="en-US" smtClean="0"/>
              <a:t>8</a:t>
            </a:fld>
            <a:endParaRPr lang="en-US"/>
          </a:p>
        </p:txBody>
      </p:sp>
    </p:spTree>
    <p:extLst>
      <p:ext uri="{BB962C8B-B14F-4D97-AF65-F5344CB8AC3E}">
        <p14:creationId xmlns:p14="http://schemas.microsoft.com/office/powerpoint/2010/main" val="1555136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A" dirty="0"/>
              <a:t>أُصِيب	</a:t>
            </a:r>
            <a:r>
              <a:rPr lang="en-US" dirty="0"/>
              <a:t>I </a:t>
            </a:r>
            <a:r>
              <a:rPr lang="en-US" dirty="0" err="1"/>
              <a:t>strike;afflict</a:t>
            </a:r>
            <a:r>
              <a:rPr lang="en-US" dirty="0"/>
              <a:t>	Subject (1. person, singular), imperfect tense verb	</a:t>
            </a:r>
            <a:r>
              <a:rPr lang="ar-SA" dirty="0"/>
              <a:t>صوب	</a:t>
            </a:r>
          </a:p>
          <a:p>
            <a:r>
              <a:rPr lang="ar-SA" dirty="0"/>
              <a:t>أُصِيبَ	</a:t>
            </a:r>
            <a:r>
              <a:rPr lang="en-US" dirty="0"/>
              <a:t>he/it be </a:t>
            </a:r>
            <a:r>
              <a:rPr lang="en-US" dirty="0" err="1"/>
              <a:t>hit;be</a:t>
            </a:r>
            <a:r>
              <a:rPr lang="en-US" dirty="0"/>
              <a:t> </a:t>
            </a:r>
            <a:r>
              <a:rPr lang="en-US" dirty="0" err="1"/>
              <a:t>struck;be</a:t>
            </a:r>
            <a:r>
              <a:rPr lang="en-US" dirty="0"/>
              <a:t> afflicted	Perfect tense verb, suffixed subject (3. person, male, singular)	</a:t>
            </a:r>
            <a:r>
              <a:rPr lang="ar-SA" dirty="0"/>
              <a:t>صوب	</a:t>
            </a:r>
            <a:endParaRPr lang="en-US" dirty="0"/>
          </a:p>
        </p:txBody>
      </p:sp>
      <p:sp>
        <p:nvSpPr>
          <p:cNvPr id="4" name="Slide Number Placeholder 3"/>
          <p:cNvSpPr>
            <a:spLocks noGrp="1"/>
          </p:cNvSpPr>
          <p:nvPr>
            <p:ph type="sldNum" sz="quarter" idx="5"/>
          </p:nvPr>
        </p:nvSpPr>
        <p:spPr/>
        <p:txBody>
          <a:bodyPr/>
          <a:lstStyle/>
          <a:p>
            <a:fld id="{6D8770F0-D508-4E18-902C-CD8EA5A8ADF3}" type="slidenum">
              <a:rPr lang="en-US" smtClean="0"/>
              <a:t>9</a:t>
            </a:fld>
            <a:endParaRPr lang="en-US"/>
          </a:p>
        </p:txBody>
      </p:sp>
    </p:spTree>
    <p:extLst>
      <p:ext uri="{BB962C8B-B14F-4D97-AF65-F5344CB8AC3E}">
        <p14:creationId xmlns:p14="http://schemas.microsoft.com/office/powerpoint/2010/main" val="3059323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92E88A-708F-40D7-AAD2-CCC7D026F93E}" type="datetime1">
              <a:rPr lang="en-US" smtClean="0"/>
              <a:t>12/12/2019</a:t>
            </a:fld>
            <a:endParaRPr lang="en-US" dirty="0"/>
          </a:p>
        </p:txBody>
      </p:sp>
      <p:sp>
        <p:nvSpPr>
          <p:cNvPr id="5" name="Footer Placeholder 4"/>
          <p:cNvSpPr>
            <a:spLocks noGrp="1"/>
          </p:cNvSpPr>
          <p:nvPr>
            <p:ph type="ftr" sz="quarter" idx="11"/>
          </p:nvPr>
        </p:nvSpPr>
        <p:spPr/>
        <p:txBody>
          <a:bodyPr/>
          <a:lstStyle/>
          <a:p>
            <a:r>
              <a:rPr lang="en-US" dirty="0"/>
              <a:t>ishaqzahid@yahoo.com</a:t>
            </a:r>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EBCC46-9F1D-4E10-8DDC-3C9BF1B1322F}" type="datetime1">
              <a:rPr lang="en-US" smtClean="0"/>
              <a:t>12/12/2019</a:t>
            </a:fld>
            <a:endParaRPr lang="en-US" dirty="0"/>
          </a:p>
        </p:txBody>
      </p:sp>
      <p:sp>
        <p:nvSpPr>
          <p:cNvPr id="6" name="Footer Placeholder 5"/>
          <p:cNvSpPr>
            <a:spLocks noGrp="1"/>
          </p:cNvSpPr>
          <p:nvPr>
            <p:ph type="ftr" sz="quarter" idx="11"/>
          </p:nvPr>
        </p:nvSpPr>
        <p:spPr/>
        <p:txBody>
          <a:bodyPr/>
          <a:lstStyle/>
          <a:p>
            <a:r>
              <a:rPr lang="en-US" dirty="0"/>
              <a:t>ishaqzahid@yahoo.com</a:t>
            </a:r>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5977201-27EE-4036-8E63-6EE98E8F4852}" type="datetime1">
              <a:rPr lang="en-US" smtClean="0"/>
              <a:t>12/12/2019</a:t>
            </a:fld>
            <a:endParaRPr lang="en-US" dirty="0"/>
          </a:p>
        </p:txBody>
      </p:sp>
      <p:sp>
        <p:nvSpPr>
          <p:cNvPr id="5" name="Footer Placeholder 4"/>
          <p:cNvSpPr>
            <a:spLocks noGrp="1"/>
          </p:cNvSpPr>
          <p:nvPr>
            <p:ph type="ftr" sz="quarter" idx="11"/>
          </p:nvPr>
        </p:nvSpPr>
        <p:spPr/>
        <p:txBody>
          <a:bodyPr/>
          <a:lstStyle/>
          <a:p>
            <a:r>
              <a:rPr lang="en-US" dirty="0"/>
              <a:t>ishaqzahid@yahoo.com</a:t>
            </a:r>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8F41997-6B07-49BF-8E75-A628CAF773BD}" type="datetime1">
              <a:rPr lang="en-US" smtClean="0"/>
              <a:t>12/12/2019</a:t>
            </a:fld>
            <a:endParaRPr lang="en-US" dirty="0"/>
          </a:p>
        </p:txBody>
      </p:sp>
      <p:sp>
        <p:nvSpPr>
          <p:cNvPr id="5" name="Footer Placeholder 4"/>
          <p:cNvSpPr>
            <a:spLocks noGrp="1"/>
          </p:cNvSpPr>
          <p:nvPr>
            <p:ph type="ftr" sz="quarter" idx="11"/>
          </p:nvPr>
        </p:nvSpPr>
        <p:spPr/>
        <p:txBody>
          <a:bodyPr/>
          <a:lstStyle/>
          <a:p>
            <a:r>
              <a:rPr lang="en-US" dirty="0"/>
              <a:t>ishaqzahid@yahoo.com</a:t>
            </a:r>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D8B80C-5525-400D-83BE-A8CB1A6A1F12}" type="datetime1">
              <a:rPr lang="en-US" smtClean="0"/>
              <a:t>12/12/2019</a:t>
            </a:fld>
            <a:endParaRPr lang="en-US" dirty="0"/>
          </a:p>
        </p:txBody>
      </p:sp>
      <p:sp>
        <p:nvSpPr>
          <p:cNvPr id="5" name="Footer Placeholder 4"/>
          <p:cNvSpPr>
            <a:spLocks noGrp="1"/>
          </p:cNvSpPr>
          <p:nvPr>
            <p:ph type="ftr" sz="quarter" idx="11"/>
          </p:nvPr>
        </p:nvSpPr>
        <p:spPr/>
        <p:txBody>
          <a:bodyPr/>
          <a:lstStyle/>
          <a:p>
            <a:r>
              <a:rPr lang="en-US" dirty="0"/>
              <a:t>ishaqzahid@yahoo.com</a:t>
            </a:r>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02D128A-0795-47CB-9BAA-EC0E005CFE4C}" type="datetime1">
              <a:rPr lang="en-US" smtClean="0"/>
              <a:t>12/12/2019</a:t>
            </a:fld>
            <a:endParaRPr lang="en-US" dirty="0"/>
          </a:p>
        </p:txBody>
      </p:sp>
      <p:sp>
        <p:nvSpPr>
          <p:cNvPr id="4" name="Footer Placeholder 4"/>
          <p:cNvSpPr>
            <a:spLocks noGrp="1"/>
          </p:cNvSpPr>
          <p:nvPr>
            <p:ph type="ftr" sz="quarter" idx="11"/>
          </p:nvPr>
        </p:nvSpPr>
        <p:spPr/>
        <p:txBody>
          <a:bodyPr/>
          <a:lstStyle/>
          <a:p>
            <a:r>
              <a:rPr lang="en-US" dirty="0"/>
              <a:t>ishaqzahid@yahoo.com</a:t>
            </a:r>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A4782E3-94D8-44A9-8FC8-BA78B700FB4B}" type="datetime1">
              <a:rPr lang="en-US" smtClean="0"/>
              <a:t>12/12/2019</a:t>
            </a:fld>
            <a:endParaRPr lang="en-US" dirty="0"/>
          </a:p>
        </p:txBody>
      </p:sp>
      <p:sp>
        <p:nvSpPr>
          <p:cNvPr id="4" name="Footer Placeholder 4"/>
          <p:cNvSpPr>
            <a:spLocks noGrp="1"/>
          </p:cNvSpPr>
          <p:nvPr>
            <p:ph type="ftr" sz="quarter" idx="11"/>
          </p:nvPr>
        </p:nvSpPr>
        <p:spPr/>
        <p:txBody>
          <a:bodyPr/>
          <a:lstStyle/>
          <a:p>
            <a:r>
              <a:rPr lang="en-US" dirty="0"/>
              <a:t>ishaqzahid@yahoo.com</a:t>
            </a:r>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CD7BD3-FE0F-45E4-8E92-95671411A7CB}" type="datetime1">
              <a:rPr lang="en-US" smtClean="0"/>
              <a:t>12/12/2019</a:t>
            </a:fld>
            <a:endParaRPr lang="en-US" dirty="0"/>
          </a:p>
        </p:txBody>
      </p:sp>
      <p:sp>
        <p:nvSpPr>
          <p:cNvPr id="5" name="Footer Placeholder 4"/>
          <p:cNvSpPr>
            <a:spLocks noGrp="1"/>
          </p:cNvSpPr>
          <p:nvPr>
            <p:ph type="ftr" sz="quarter" idx="11"/>
          </p:nvPr>
        </p:nvSpPr>
        <p:spPr/>
        <p:txBody>
          <a:bodyPr/>
          <a:lstStyle/>
          <a:p>
            <a:r>
              <a:rPr lang="en-US" dirty="0"/>
              <a:t>ishaqzahid@yahoo.com</a:t>
            </a:r>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E8AF7C-DE31-49BC-840D-B27A03C99E45}" type="datetime1">
              <a:rPr lang="en-US" smtClean="0"/>
              <a:t>12/12/2019</a:t>
            </a:fld>
            <a:endParaRPr lang="en-US" dirty="0"/>
          </a:p>
        </p:txBody>
      </p:sp>
      <p:sp>
        <p:nvSpPr>
          <p:cNvPr id="5" name="Footer Placeholder 4"/>
          <p:cNvSpPr>
            <a:spLocks noGrp="1"/>
          </p:cNvSpPr>
          <p:nvPr>
            <p:ph type="ftr" sz="quarter" idx="11"/>
          </p:nvPr>
        </p:nvSpPr>
        <p:spPr/>
        <p:txBody>
          <a:bodyPr/>
          <a:lstStyle/>
          <a:p>
            <a:r>
              <a:rPr lang="en-US" dirty="0"/>
              <a:t>ishaqzahid@yahoo.com</a:t>
            </a:r>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6B99020-587D-44B2-B309-7DD3CDBB9220}" type="datetime1">
              <a:rPr lang="en-US" smtClean="0"/>
              <a:t>12/12/2019</a:t>
            </a:fld>
            <a:endParaRPr lang="en-US" dirty="0"/>
          </a:p>
        </p:txBody>
      </p:sp>
      <p:sp>
        <p:nvSpPr>
          <p:cNvPr id="5" name="Footer Placeholder 4"/>
          <p:cNvSpPr>
            <a:spLocks noGrp="1"/>
          </p:cNvSpPr>
          <p:nvPr>
            <p:ph type="ftr" sz="quarter" idx="11"/>
          </p:nvPr>
        </p:nvSpPr>
        <p:spPr/>
        <p:txBody>
          <a:bodyPr/>
          <a:lstStyle/>
          <a:p>
            <a:r>
              <a:rPr lang="en-US" dirty="0"/>
              <a:t>ishaqzahid@yahoo.com</a:t>
            </a:r>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2C0747-A45A-4ABB-9293-609D52241D84}" type="datetime1">
              <a:rPr lang="en-US" smtClean="0"/>
              <a:t>12/12/2019</a:t>
            </a:fld>
            <a:endParaRPr lang="en-US" dirty="0"/>
          </a:p>
        </p:txBody>
      </p:sp>
      <p:sp>
        <p:nvSpPr>
          <p:cNvPr id="5" name="Footer Placeholder 4"/>
          <p:cNvSpPr>
            <a:spLocks noGrp="1"/>
          </p:cNvSpPr>
          <p:nvPr>
            <p:ph type="ftr" sz="quarter" idx="11"/>
          </p:nvPr>
        </p:nvSpPr>
        <p:spPr/>
        <p:txBody>
          <a:bodyPr/>
          <a:lstStyle/>
          <a:p>
            <a:r>
              <a:rPr lang="en-US" dirty="0"/>
              <a:t>ishaqzahid@yahoo.com</a:t>
            </a:r>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D7630C-304C-48BC-AF58-DCAB2A9ED8D9}" type="datetime1">
              <a:rPr lang="en-US" smtClean="0"/>
              <a:t>12/12/2019</a:t>
            </a:fld>
            <a:endParaRPr lang="en-US" dirty="0"/>
          </a:p>
        </p:txBody>
      </p:sp>
      <p:sp>
        <p:nvSpPr>
          <p:cNvPr id="6" name="Footer Placeholder 5"/>
          <p:cNvSpPr>
            <a:spLocks noGrp="1"/>
          </p:cNvSpPr>
          <p:nvPr>
            <p:ph type="ftr" sz="quarter" idx="11"/>
          </p:nvPr>
        </p:nvSpPr>
        <p:spPr/>
        <p:txBody>
          <a:bodyPr/>
          <a:lstStyle/>
          <a:p>
            <a:r>
              <a:rPr lang="en-US" dirty="0"/>
              <a:t>ishaqzahid@yahoo.com</a:t>
            </a:r>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A5F31C-899D-49FD-BEE2-80A4448B399A}" type="datetime1">
              <a:rPr lang="en-US" smtClean="0"/>
              <a:t>12/12/2019</a:t>
            </a:fld>
            <a:endParaRPr lang="en-US" dirty="0"/>
          </a:p>
        </p:txBody>
      </p:sp>
      <p:sp>
        <p:nvSpPr>
          <p:cNvPr id="8" name="Footer Placeholder 7"/>
          <p:cNvSpPr>
            <a:spLocks noGrp="1"/>
          </p:cNvSpPr>
          <p:nvPr>
            <p:ph type="ftr" sz="quarter" idx="11"/>
          </p:nvPr>
        </p:nvSpPr>
        <p:spPr/>
        <p:txBody>
          <a:bodyPr/>
          <a:lstStyle/>
          <a:p>
            <a:r>
              <a:rPr lang="en-US" dirty="0"/>
              <a:t>ishaqzahid@yahoo.com</a:t>
            </a:r>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1A6A4A7-015F-42F1-938B-66F884B4B410}" type="datetime1">
              <a:rPr lang="en-US" smtClean="0"/>
              <a:t>12/12/2019</a:t>
            </a:fld>
            <a:endParaRPr lang="en-US" dirty="0"/>
          </a:p>
        </p:txBody>
      </p:sp>
      <p:sp>
        <p:nvSpPr>
          <p:cNvPr id="5" name="Footer Placeholder 3"/>
          <p:cNvSpPr>
            <a:spLocks noGrp="1"/>
          </p:cNvSpPr>
          <p:nvPr>
            <p:ph type="ftr" sz="quarter" idx="11"/>
          </p:nvPr>
        </p:nvSpPr>
        <p:spPr/>
        <p:txBody>
          <a:bodyPr/>
          <a:lstStyle/>
          <a:p>
            <a:r>
              <a:rPr lang="en-US" dirty="0"/>
              <a:t>ishaqzahid@yahoo.com</a:t>
            </a:r>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12A6FFB-520C-4DBC-9370-9EF44597B794}" type="datetime1">
              <a:rPr lang="en-US" smtClean="0"/>
              <a:t>12/12/2019</a:t>
            </a:fld>
            <a:endParaRPr lang="en-US" dirty="0"/>
          </a:p>
        </p:txBody>
      </p:sp>
      <p:sp>
        <p:nvSpPr>
          <p:cNvPr id="5" name="Footer Placeholder 2"/>
          <p:cNvSpPr>
            <a:spLocks noGrp="1"/>
          </p:cNvSpPr>
          <p:nvPr>
            <p:ph type="ftr" sz="quarter" idx="11"/>
          </p:nvPr>
        </p:nvSpPr>
        <p:spPr/>
        <p:txBody>
          <a:bodyPr/>
          <a:lstStyle/>
          <a:p>
            <a:r>
              <a:rPr lang="en-US" dirty="0"/>
              <a:t>ishaqzahid@yahoo.com</a:t>
            </a:r>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A0ECCA1-2E1B-41E5-AF95-6EA9218CF7BB}" type="datetime1">
              <a:rPr lang="en-US" smtClean="0"/>
              <a:t>12/12/2019</a:t>
            </a:fld>
            <a:endParaRPr lang="en-US" dirty="0"/>
          </a:p>
        </p:txBody>
      </p:sp>
      <p:sp>
        <p:nvSpPr>
          <p:cNvPr id="5" name="Footer Placeholder 5"/>
          <p:cNvSpPr>
            <a:spLocks noGrp="1"/>
          </p:cNvSpPr>
          <p:nvPr>
            <p:ph type="ftr" sz="quarter" idx="11"/>
          </p:nvPr>
        </p:nvSpPr>
        <p:spPr/>
        <p:txBody>
          <a:bodyPr/>
          <a:lstStyle/>
          <a:p>
            <a:r>
              <a:rPr lang="en-US" dirty="0"/>
              <a:t>ishaqzahid@yahoo.com</a:t>
            </a:r>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D69F6C-D36A-463E-A7CC-0AE7D73CAD35}" type="datetime1">
              <a:rPr lang="en-US" smtClean="0"/>
              <a:t>12/12/2019</a:t>
            </a:fld>
            <a:endParaRPr lang="en-US" dirty="0"/>
          </a:p>
        </p:txBody>
      </p:sp>
      <p:sp>
        <p:nvSpPr>
          <p:cNvPr id="6" name="Footer Placeholder 5"/>
          <p:cNvSpPr>
            <a:spLocks noGrp="1"/>
          </p:cNvSpPr>
          <p:nvPr>
            <p:ph type="ftr" sz="quarter" idx="11"/>
          </p:nvPr>
        </p:nvSpPr>
        <p:spPr/>
        <p:txBody>
          <a:bodyPr/>
          <a:lstStyle/>
          <a:p>
            <a:r>
              <a:rPr lang="en-US" dirty="0"/>
              <a:t>ishaqzahid@yahoo.com</a:t>
            </a:r>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401EF8F-EA3D-4A6E-8198-9DFA97BC8ED5}" type="datetime1">
              <a:rPr lang="en-US" smtClean="0"/>
              <a:t>12/12/2019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dirty="0"/>
              <a:t>ishaqzahid@yahoo.com</a:t>
            </a: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mailto:ishaqzahid@yahoo.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sunnah.com/bukhari/76/5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sunnah.com/nawawi40/1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8.xml.rels><?xml version="1.0" encoding="UTF-8" standalone="yes"?>
<Relationships xmlns="http://schemas.openxmlformats.org/package/2006/relationships"><Relationship Id="rId3" Type="http://schemas.openxmlformats.org/officeDocument/2006/relationships/hyperlink" Target="https://sunnah.com/muslim/48/127"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31.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3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3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5.emf"/><Relationship Id="rId4" Type="http://schemas.openxmlformats.org/officeDocument/2006/relationships/image" Target="../media/image44.emf"/></Relationships>
</file>

<file path=ppt/slides/_rels/slide4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ahiduddin.net/words/99_pages/halim_32.htm"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ahiduddin.net/words/99_pages/halim_32.htm"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en.wikipedia.org/wiki/Al_Haleem#Deeper_Meanin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unnah.com/urn/230258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islamqa.info/en/answers/22210/the-meaning-of-allaahs-name-al-halee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1.e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unnah.com/riyadussaliheen/1/37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4.emf"/></Relationships>
</file>

<file path=ppt/slides/_rels/slide63.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hyperlink" Target="https://sunnah.com/urn/677650" TargetMode="External"/><Relationship Id="rId1" Type="http://schemas.openxmlformats.org/officeDocument/2006/relationships/slideLayout" Target="../slideLayouts/slideLayout7.xml"/><Relationship Id="rId4" Type="http://schemas.openxmlformats.org/officeDocument/2006/relationships/image" Target="../media/image56.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unnah.com/bukhari/81/5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ABA4A1-8695-46DC-A148-1BE5842BACF8}"/>
              </a:ext>
            </a:extLst>
          </p:cNvPr>
          <p:cNvPicPr>
            <a:picLocks noChangeAspect="1"/>
          </p:cNvPicPr>
          <p:nvPr/>
        </p:nvPicPr>
        <p:blipFill>
          <a:blip r:embed="rId3"/>
          <a:stretch>
            <a:fillRect/>
          </a:stretch>
        </p:blipFill>
        <p:spPr>
          <a:xfrm>
            <a:off x="2876784" y="1903374"/>
            <a:ext cx="3798336" cy="1391171"/>
          </a:xfrm>
          <a:prstGeom prst="rect">
            <a:avLst/>
          </a:prstGeom>
        </p:spPr>
      </p:pic>
      <p:sp>
        <p:nvSpPr>
          <p:cNvPr id="2" name="Title 1">
            <a:extLst>
              <a:ext uri="{FF2B5EF4-FFF2-40B4-BE49-F238E27FC236}">
                <a16:creationId xmlns:a16="http://schemas.microsoft.com/office/drawing/2014/main" id="{A0E6C6A2-B5D3-401C-9310-31B674690FA2}"/>
              </a:ext>
            </a:extLst>
          </p:cNvPr>
          <p:cNvSpPr>
            <a:spLocks noGrp="1"/>
          </p:cNvSpPr>
          <p:nvPr>
            <p:ph type="ctrTitle" idx="4294967295"/>
          </p:nvPr>
        </p:nvSpPr>
        <p:spPr>
          <a:xfrm>
            <a:off x="0" y="92075"/>
            <a:ext cx="10816046" cy="5368199"/>
          </a:xfrm>
        </p:spPr>
        <p:txBody>
          <a:bodyPr/>
          <a:lstStyle/>
          <a:p>
            <a:pPr algn="ctr"/>
            <a:r>
              <a:rPr lang="en-US" sz="4800" dirty="0"/>
              <a:t>Disease </a:t>
            </a:r>
            <a:r>
              <a:rPr lang="ar-SA" sz="4800" dirty="0"/>
              <a:t>&amp;</a:t>
            </a:r>
            <a:r>
              <a:rPr lang="en-US" sz="4800" dirty="0"/>
              <a:t> Medicine</a:t>
            </a:r>
            <a:br>
              <a:rPr lang="en-US" sz="4800" dirty="0"/>
            </a:br>
            <a:r>
              <a:rPr lang="en-US" sz="3200" dirty="0"/>
              <a:t>Based on Ibn al-Qayyim text</a:t>
            </a:r>
            <a:br>
              <a:rPr lang="en-US" sz="4800" dirty="0"/>
            </a:br>
            <a:br>
              <a:rPr lang="en-US" sz="8800" dirty="0"/>
            </a:br>
            <a:endParaRPr lang="en-US" sz="8800" dirty="0"/>
          </a:p>
        </p:txBody>
      </p:sp>
      <p:sp>
        <p:nvSpPr>
          <p:cNvPr id="3" name="Subtitle 2">
            <a:extLst>
              <a:ext uri="{FF2B5EF4-FFF2-40B4-BE49-F238E27FC236}">
                <a16:creationId xmlns:a16="http://schemas.microsoft.com/office/drawing/2014/main" id="{95EE03B6-BF5F-4123-8EA4-EEF20C73F3FE}"/>
              </a:ext>
            </a:extLst>
          </p:cNvPr>
          <p:cNvSpPr>
            <a:spLocks noGrp="1"/>
          </p:cNvSpPr>
          <p:nvPr>
            <p:ph type="subTitle" idx="4294967295"/>
          </p:nvPr>
        </p:nvSpPr>
        <p:spPr>
          <a:xfrm>
            <a:off x="0" y="3968750"/>
            <a:ext cx="8824913" cy="1941513"/>
          </a:xfrm>
        </p:spPr>
        <p:txBody>
          <a:bodyPr/>
          <a:lstStyle/>
          <a:p>
            <a:endParaRPr lang="en-US" dirty="0"/>
          </a:p>
          <a:p>
            <a:pPr algn="ctr"/>
            <a:r>
              <a:rPr lang="en-US" cap="none" dirty="0"/>
              <a:t>Compiled by Ishaq Zahid</a:t>
            </a:r>
          </a:p>
          <a:p>
            <a:pPr algn="ctr"/>
            <a:r>
              <a:rPr lang="en-US" cap="none" dirty="0">
                <a:hlinkClick r:id="rId4"/>
              </a:rPr>
              <a:t>ishaqzahid@yahoo.com</a:t>
            </a:r>
            <a:r>
              <a:rPr lang="en-US" cap="none" dirty="0"/>
              <a:t> </a:t>
            </a:r>
          </a:p>
        </p:txBody>
      </p:sp>
      <p:sp>
        <p:nvSpPr>
          <p:cNvPr id="5" name="Slide Number Placeholder 4">
            <a:extLst>
              <a:ext uri="{FF2B5EF4-FFF2-40B4-BE49-F238E27FC236}">
                <a16:creationId xmlns:a16="http://schemas.microsoft.com/office/drawing/2014/main" id="{B6E84037-E6AB-44F5-BC86-E65B2575DDC3}"/>
              </a:ext>
            </a:extLst>
          </p:cNvPr>
          <p:cNvSpPr>
            <a:spLocks noGrp="1"/>
          </p:cNvSpPr>
          <p:nvPr>
            <p:ph type="sldNum" sz="quarter" idx="12"/>
          </p:nvPr>
        </p:nvSpPr>
        <p:spPr/>
        <p:txBody>
          <a:bodyPr/>
          <a:lstStyle/>
          <a:p>
            <a:fld id="{D57F1E4F-1CFF-5643-939E-02111984F565}" type="slidenum">
              <a:rPr lang="en-US" smtClean="0"/>
              <a:t>1</a:t>
            </a:fld>
            <a:endParaRPr lang="en-US" dirty="0"/>
          </a:p>
        </p:txBody>
      </p:sp>
    </p:spTree>
    <p:extLst>
      <p:ext uri="{BB962C8B-B14F-4D97-AF65-F5344CB8AC3E}">
        <p14:creationId xmlns:p14="http://schemas.microsoft.com/office/powerpoint/2010/main" val="2791397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83D2B-BBBE-4004-8A6C-E36D4F89299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12B07BB-1457-4B55-8B73-54E19283818D}"/>
              </a:ext>
            </a:extLst>
          </p:cNvPr>
          <p:cNvPicPr>
            <a:picLocks noGrp="1" noChangeAspect="1"/>
          </p:cNvPicPr>
          <p:nvPr>
            <p:ph idx="1"/>
          </p:nvPr>
        </p:nvPicPr>
        <p:blipFill>
          <a:blip r:embed="rId3"/>
          <a:stretch>
            <a:fillRect/>
          </a:stretch>
        </p:blipFill>
        <p:spPr>
          <a:xfrm>
            <a:off x="795128" y="609032"/>
            <a:ext cx="9557411" cy="1319470"/>
          </a:xfrm>
          <a:prstGeom prst="rect">
            <a:avLst/>
          </a:prstGeom>
        </p:spPr>
      </p:pic>
      <p:pic>
        <p:nvPicPr>
          <p:cNvPr id="5" name="Picture 4">
            <a:extLst>
              <a:ext uri="{FF2B5EF4-FFF2-40B4-BE49-F238E27FC236}">
                <a16:creationId xmlns:a16="http://schemas.microsoft.com/office/drawing/2014/main" id="{D20DAFAC-7134-4956-965C-D12748D19039}"/>
              </a:ext>
            </a:extLst>
          </p:cNvPr>
          <p:cNvPicPr>
            <a:picLocks noChangeAspect="1"/>
          </p:cNvPicPr>
          <p:nvPr/>
        </p:nvPicPr>
        <p:blipFill>
          <a:blip r:embed="rId4"/>
          <a:stretch>
            <a:fillRect/>
          </a:stretch>
        </p:blipFill>
        <p:spPr>
          <a:xfrm>
            <a:off x="795130" y="1890468"/>
            <a:ext cx="9557410" cy="4424105"/>
          </a:xfrm>
          <a:prstGeom prst="rect">
            <a:avLst/>
          </a:prstGeom>
        </p:spPr>
      </p:pic>
      <p:sp>
        <p:nvSpPr>
          <p:cNvPr id="8" name="Slide Number Placeholder 7">
            <a:extLst>
              <a:ext uri="{FF2B5EF4-FFF2-40B4-BE49-F238E27FC236}">
                <a16:creationId xmlns:a16="http://schemas.microsoft.com/office/drawing/2014/main" id="{A3FB012D-16F0-4E08-AFD1-57A40915E6A5}"/>
              </a:ext>
            </a:extLst>
          </p:cNvPr>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530061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A0D98-0CEC-4BEB-826D-2D3176BA55B8}"/>
              </a:ext>
            </a:extLst>
          </p:cNvPr>
          <p:cNvSpPr>
            <a:spLocks noGrp="1"/>
          </p:cNvSpPr>
          <p:nvPr>
            <p:ph type="title"/>
          </p:nvPr>
        </p:nvSpPr>
        <p:spPr/>
        <p:txBody>
          <a:bodyPr/>
          <a:lstStyle/>
          <a:p>
            <a:r>
              <a:rPr lang="en-US" dirty="0"/>
              <a:t>“Fatwah without Knowledge”</a:t>
            </a:r>
          </a:p>
        </p:txBody>
      </p:sp>
      <p:pic>
        <p:nvPicPr>
          <p:cNvPr id="4" name="Content Placeholder 3">
            <a:extLst>
              <a:ext uri="{FF2B5EF4-FFF2-40B4-BE49-F238E27FC236}">
                <a16:creationId xmlns:a16="http://schemas.microsoft.com/office/drawing/2014/main" id="{50C2741B-A1F6-4721-8190-9917DE6046D9}"/>
              </a:ext>
            </a:extLst>
          </p:cNvPr>
          <p:cNvPicPr>
            <a:picLocks noGrp="1" noChangeAspect="1"/>
          </p:cNvPicPr>
          <p:nvPr>
            <p:ph idx="1"/>
          </p:nvPr>
        </p:nvPicPr>
        <p:blipFill>
          <a:blip r:embed="rId3"/>
          <a:stretch>
            <a:fillRect/>
          </a:stretch>
        </p:blipFill>
        <p:spPr>
          <a:xfrm>
            <a:off x="249372" y="1275523"/>
            <a:ext cx="9106664" cy="847980"/>
          </a:xfrm>
          <a:prstGeom prst="rect">
            <a:avLst/>
          </a:prstGeom>
        </p:spPr>
      </p:pic>
      <p:pic>
        <p:nvPicPr>
          <p:cNvPr id="5" name="Picture 4">
            <a:extLst>
              <a:ext uri="{FF2B5EF4-FFF2-40B4-BE49-F238E27FC236}">
                <a16:creationId xmlns:a16="http://schemas.microsoft.com/office/drawing/2014/main" id="{1C0079D7-B193-4FC5-8D54-5D30CA0A76CB}"/>
              </a:ext>
            </a:extLst>
          </p:cNvPr>
          <p:cNvPicPr>
            <a:picLocks noChangeAspect="1"/>
          </p:cNvPicPr>
          <p:nvPr/>
        </p:nvPicPr>
        <p:blipFill>
          <a:blip r:embed="rId4"/>
          <a:stretch>
            <a:fillRect/>
          </a:stretch>
        </p:blipFill>
        <p:spPr>
          <a:xfrm>
            <a:off x="249372" y="2123503"/>
            <a:ext cx="9106664" cy="4798795"/>
          </a:xfrm>
          <a:prstGeom prst="rect">
            <a:avLst/>
          </a:prstGeom>
        </p:spPr>
      </p:pic>
      <p:sp>
        <p:nvSpPr>
          <p:cNvPr id="8" name="Slide Number Placeholder 7">
            <a:extLst>
              <a:ext uri="{FF2B5EF4-FFF2-40B4-BE49-F238E27FC236}">
                <a16:creationId xmlns:a16="http://schemas.microsoft.com/office/drawing/2014/main" id="{D4716690-F208-4DF2-8518-641A72DBE3F9}"/>
              </a:ext>
            </a:extLst>
          </p:cNvPr>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1833278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7D42F-005E-4627-B6AB-6D30E34BA834}"/>
              </a:ext>
            </a:extLst>
          </p:cNvPr>
          <p:cNvSpPr>
            <a:spLocks noGrp="1"/>
          </p:cNvSpPr>
          <p:nvPr>
            <p:ph type="title"/>
          </p:nvPr>
        </p:nvSpPr>
        <p:spPr/>
        <p:txBody>
          <a:bodyPr/>
          <a:lstStyle/>
          <a:p>
            <a:r>
              <a:rPr lang="en-US" dirty="0"/>
              <a:t>Quran as Healing, Guidance, </a:t>
            </a:r>
            <a:r>
              <a:rPr lang="en-US" dirty="0" err="1"/>
              <a:t>Rahmah</a:t>
            </a:r>
            <a:endParaRPr lang="en-US" dirty="0"/>
          </a:p>
        </p:txBody>
      </p:sp>
      <p:pic>
        <p:nvPicPr>
          <p:cNvPr id="4" name="Content Placeholder 3">
            <a:extLst>
              <a:ext uri="{FF2B5EF4-FFF2-40B4-BE49-F238E27FC236}">
                <a16:creationId xmlns:a16="http://schemas.microsoft.com/office/drawing/2014/main" id="{6C0C4643-0B9E-4A32-825D-26275048752A}"/>
              </a:ext>
            </a:extLst>
          </p:cNvPr>
          <p:cNvPicPr>
            <a:picLocks noGrp="1" noChangeAspect="1"/>
          </p:cNvPicPr>
          <p:nvPr>
            <p:ph idx="1"/>
          </p:nvPr>
        </p:nvPicPr>
        <p:blipFill>
          <a:blip r:embed="rId3"/>
          <a:stretch>
            <a:fillRect/>
          </a:stretch>
        </p:blipFill>
        <p:spPr>
          <a:xfrm>
            <a:off x="268925" y="1853248"/>
            <a:ext cx="9813069" cy="3165271"/>
          </a:xfrm>
          <a:prstGeom prst="rect">
            <a:avLst/>
          </a:prstGeom>
        </p:spPr>
      </p:pic>
      <p:sp>
        <p:nvSpPr>
          <p:cNvPr id="7" name="Slide Number Placeholder 6">
            <a:extLst>
              <a:ext uri="{FF2B5EF4-FFF2-40B4-BE49-F238E27FC236}">
                <a16:creationId xmlns:a16="http://schemas.microsoft.com/office/drawing/2014/main" id="{92789B11-56D7-4350-BAE5-0C42C2695E51}"/>
              </a:ext>
            </a:extLst>
          </p:cNvPr>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3538894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C49CC-E1BC-42DE-811C-0F5C1F459F63}"/>
              </a:ext>
            </a:extLst>
          </p:cNvPr>
          <p:cNvSpPr>
            <a:spLocks noGrp="1"/>
          </p:cNvSpPr>
          <p:nvPr>
            <p:ph type="title"/>
          </p:nvPr>
        </p:nvSpPr>
        <p:spPr>
          <a:xfrm>
            <a:off x="646111" y="452718"/>
            <a:ext cx="9404723" cy="2303734"/>
          </a:xfrm>
        </p:spPr>
        <p:txBody>
          <a:bodyPr/>
          <a:lstStyle/>
          <a:p>
            <a:r>
              <a:rPr lang="en-US" sz="2800" dirty="0"/>
              <a:t>Entire Quran as Healing of hearts from ignorance, doubt &amp; uncertainty. Allah has not sent down a more universal, comprehensive, beneficial, greater, wholesome medicine to remove any ailment than The Quran! (p. 7)</a:t>
            </a:r>
          </a:p>
        </p:txBody>
      </p:sp>
      <p:pic>
        <p:nvPicPr>
          <p:cNvPr id="4" name="Content Placeholder 3">
            <a:extLst>
              <a:ext uri="{FF2B5EF4-FFF2-40B4-BE49-F238E27FC236}">
                <a16:creationId xmlns:a16="http://schemas.microsoft.com/office/drawing/2014/main" id="{7FEC2FEF-4E4C-4DCA-A7C0-0894C23F40CD}"/>
              </a:ext>
            </a:extLst>
          </p:cNvPr>
          <p:cNvPicPr>
            <a:picLocks noGrp="1" noChangeAspect="1"/>
          </p:cNvPicPr>
          <p:nvPr>
            <p:ph idx="1"/>
          </p:nvPr>
        </p:nvPicPr>
        <p:blipFill>
          <a:blip r:embed="rId3"/>
          <a:stretch>
            <a:fillRect/>
          </a:stretch>
        </p:blipFill>
        <p:spPr>
          <a:xfrm>
            <a:off x="733470" y="3061023"/>
            <a:ext cx="9407805" cy="3008473"/>
          </a:xfrm>
          <a:prstGeom prst="rect">
            <a:avLst/>
          </a:prstGeom>
        </p:spPr>
      </p:pic>
      <p:sp>
        <p:nvSpPr>
          <p:cNvPr id="7" name="Slide Number Placeholder 6">
            <a:extLst>
              <a:ext uri="{FF2B5EF4-FFF2-40B4-BE49-F238E27FC236}">
                <a16:creationId xmlns:a16="http://schemas.microsoft.com/office/drawing/2014/main" id="{0989EA75-8118-474A-94AD-7140C2B6867E}"/>
              </a:ext>
            </a:extLst>
          </p:cNvPr>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487283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6A843-0703-4E49-AC32-A5B273BBCB83}"/>
              </a:ext>
            </a:extLst>
          </p:cNvPr>
          <p:cNvSpPr>
            <a:spLocks noGrp="1"/>
          </p:cNvSpPr>
          <p:nvPr>
            <p:ph type="title"/>
          </p:nvPr>
        </p:nvSpPr>
        <p:spPr/>
        <p:txBody>
          <a:bodyPr/>
          <a:lstStyle/>
          <a:p>
            <a:r>
              <a:rPr lang="en-US" dirty="0"/>
              <a:t>Cure by Al-</a:t>
            </a:r>
            <a:r>
              <a:rPr lang="en-US" dirty="0" err="1"/>
              <a:t>Fatehah</a:t>
            </a:r>
            <a:r>
              <a:rPr lang="en-US" dirty="0"/>
              <a:t> </a:t>
            </a:r>
            <a:r>
              <a:rPr lang="ar-SA" dirty="0"/>
              <a:t>أُمِّ الْقُرْآنِ</a:t>
            </a:r>
            <a:endParaRPr lang="en-US" dirty="0"/>
          </a:p>
        </p:txBody>
      </p:sp>
      <p:sp>
        <p:nvSpPr>
          <p:cNvPr id="3" name="Content Placeholder 2">
            <a:extLst>
              <a:ext uri="{FF2B5EF4-FFF2-40B4-BE49-F238E27FC236}">
                <a16:creationId xmlns:a16="http://schemas.microsoft.com/office/drawing/2014/main" id="{6DC878FD-77E7-40C9-8F4E-53C2F4C13D16}"/>
              </a:ext>
            </a:extLst>
          </p:cNvPr>
          <p:cNvSpPr>
            <a:spLocks noGrp="1"/>
          </p:cNvSpPr>
          <p:nvPr>
            <p:ph idx="1"/>
          </p:nvPr>
        </p:nvSpPr>
        <p:spPr>
          <a:xfrm>
            <a:off x="304801" y="1285462"/>
            <a:ext cx="10193738" cy="5276809"/>
          </a:xfrm>
        </p:spPr>
        <p:txBody>
          <a:bodyPr>
            <a:normAutofit/>
          </a:bodyPr>
          <a:lstStyle/>
          <a:p>
            <a:pPr marL="0" indent="0">
              <a:buNone/>
            </a:pPr>
            <a:r>
              <a:rPr lang="en-US" dirty="0"/>
              <a:t>Narrated Abu </a:t>
            </a:r>
            <a:r>
              <a:rPr lang="en-US" dirty="0" err="1"/>
              <a:t>Sa`id</a:t>
            </a:r>
            <a:r>
              <a:rPr lang="en-US" dirty="0"/>
              <a:t> Al-</a:t>
            </a:r>
            <a:r>
              <a:rPr lang="en-US" dirty="0" err="1"/>
              <a:t>Khudri</a:t>
            </a:r>
            <a:r>
              <a:rPr lang="en-US" dirty="0"/>
              <a:t>:</a:t>
            </a:r>
          </a:p>
          <a:p>
            <a:pPr marL="0" indent="0">
              <a:buNone/>
            </a:pPr>
            <a:r>
              <a:rPr lang="en-US" dirty="0"/>
              <a:t>Some of the companions of the Prophet (</a:t>
            </a:r>
            <a:r>
              <a:rPr lang="ar-SA" dirty="0"/>
              <a:t>ﷺ) </a:t>
            </a:r>
            <a:r>
              <a:rPr lang="en-US" dirty="0"/>
              <a:t>came across a tribe amongst the tribes of the Arabs, and that tribe did not entertain them. While they were in that state, the chief of that tribe was bitten by a snake (or stung by a scorpion). They said, (to the companions of the Prophet (</a:t>
            </a:r>
            <a:r>
              <a:rPr lang="ar-SA" dirty="0"/>
              <a:t>ﷺ) ), "</a:t>
            </a:r>
            <a:r>
              <a:rPr lang="en-US" dirty="0"/>
              <a:t>Have you got any medicine with you or anybody who can treat with </a:t>
            </a:r>
            <a:r>
              <a:rPr lang="en-US" dirty="0" err="1"/>
              <a:t>Ruqya</a:t>
            </a:r>
            <a:r>
              <a:rPr lang="en-US" dirty="0"/>
              <a:t>?" The Prophet's companions said, "You refused to entertain us, so we will not treat (your chief) unless you pay us for it." So they agreed to pay them a flock of sheep. One of them (the Prophet's companions) started reciting Surat-al-</a:t>
            </a:r>
            <a:r>
              <a:rPr lang="en-US" dirty="0" err="1"/>
              <a:t>Fatiha</a:t>
            </a:r>
            <a:r>
              <a:rPr lang="en-US" dirty="0"/>
              <a:t> and gathering his saliva and spitting it (at the snake-bite). The patient got cured and his people presented the sheep to them, but they said, "We will not take it unless we ask the Prophet (whether it is lawful)." When they asked him, he smiled and said, "How do you know that Surat-al-</a:t>
            </a:r>
            <a:r>
              <a:rPr lang="en-US" dirty="0" err="1"/>
              <a:t>Fatiha</a:t>
            </a:r>
            <a:r>
              <a:rPr lang="en-US" dirty="0"/>
              <a:t> is a </a:t>
            </a:r>
            <a:r>
              <a:rPr lang="en-US" dirty="0" err="1"/>
              <a:t>Ruqya</a:t>
            </a:r>
            <a:r>
              <a:rPr lang="en-US" dirty="0"/>
              <a:t>? Take it (flock of sheep) and assign a share for me.“</a:t>
            </a:r>
          </a:p>
          <a:p>
            <a:pPr marL="0" indent="0">
              <a:buNone/>
            </a:pPr>
            <a:r>
              <a:rPr lang="en-US" dirty="0">
                <a:hlinkClick r:id="rId3"/>
              </a:rPr>
              <a:t>https://sunnah.com/bukhari/76/51</a:t>
            </a:r>
            <a:endParaRPr lang="en-US" dirty="0"/>
          </a:p>
        </p:txBody>
      </p:sp>
      <p:sp>
        <p:nvSpPr>
          <p:cNvPr id="6" name="Slide Number Placeholder 5">
            <a:extLst>
              <a:ext uri="{FF2B5EF4-FFF2-40B4-BE49-F238E27FC236}">
                <a16:creationId xmlns:a16="http://schemas.microsoft.com/office/drawing/2014/main" id="{2AC659B3-1CEF-4E9D-965C-8E23659321A4}"/>
              </a:ext>
            </a:extLst>
          </p:cNvPr>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1700899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A0E62-07FF-4341-9C19-081EC40DCAF7}"/>
              </a:ext>
            </a:extLst>
          </p:cNvPr>
          <p:cNvSpPr>
            <a:spLocks noGrp="1"/>
          </p:cNvSpPr>
          <p:nvPr>
            <p:ph type="title"/>
          </p:nvPr>
        </p:nvSpPr>
        <p:spPr/>
        <p:txBody>
          <a:bodyPr/>
          <a:lstStyle/>
          <a:p>
            <a:r>
              <a:rPr lang="en-US" dirty="0"/>
              <a:t>Above Hadeeth from Bukhari</a:t>
            </a:r>
          </a:p>
        </p:txBody>
      </p:sp>
      <p:sp>
        <p:nvSpPr>
          <p:cNvPr id="3" name="Content Placeholder 2">
            <a:extLst>
              <a:ext uri="{FF2B5EF4-FFF2-40B4-BE49-F238E27FC236}">
                <a16:creationId xmlns:a16="http://schemas.microsoft.com/office/drawing/2014/main" id="{37426DE0-22B3-48E3-96AE-AE5CE5D866E7}"/>
              </a:ext>
            </a:extLst>
          </p:cNvPr>
          <p:cNvSpPr>
            <a:spLocks noGrp="1"/>
          </p:cNvSpPr>
          <p:nvPr>
            <p:ph idx="1"/>
          </p:nvPr>
        </p:nvSpPr>
        <p:spPr/>
        <p:txBody>
          <a:bodyPr>
            <a:normAutofit lnSpcReduction="10000"/>
          </a:bodyPr>
          <a:lstStyle/>
          <a:p>
            <a:pPr marL="0" indent="0" algn="r">
              <a:buNone/>
            </a:pPr>
            <a:r>
              <a:rPr lang="ar-SA" sz="3200" dirty="0"/>
              <a:t>حَدَّثَنِي مُحَمَّدُ بْنُ بَشَّارٍ، حَدَّثَنَا غُنْدَرٌ، حَدَّثَنَا شُعْبَةُ، عَنْ أَبِي بِشْرٍ، عَنْ أَبِي الْمُتَوَكِّلِ، عَنْ أَبِي سَعِيدٍ الْخُدْرِيِّ ـ رضى الله عنه ـ أَنَّ نَاسًا مِنْ أَصْحَابِ النَّبِيِّ صلى الله عليه وسلم أَتَوْا عَلَى حَىٍّ مِنْ أَحْيَاءِ الْعَرَبِ فَلَمْ يَقْرُوهُمْ، فَبَيْنَمَا هُمْ كَذَلِكَ إِذْ لُدِغَ سَيِّدُ أُولَئِكَ فَقَالُوا هَلْ مَعَكُمْ مِنْ دَوَاءٍ أَوْ رَاقٍ فَقَالُوا إِنَّكُمْ لَمْ تَقْرُونَا، وَلاَ نَفْعَلُ حَتَّى تَجْعَلُوا لَنَا جُعْلاً‏.‏ فَجَعَلُوا لَهُمْ قَطِيعًا مِنَ الشَّاءِ، فَجَعَلَ يَقْرَأُ بِأُمِّ الْقُرْآنِ، وَيَجْمَعُ بُزَاقَهُ، وَيَتْفِلُ، فَبَرَأَ، فَأَتَوْا بِالشَّاءِ، فَقَالُوا لاَ نَأْخُذُهُ حَتَّى نَسْأَلَ النَّبِيَّ صلى الله عليه وسلم فَسَأَلُوهُ فَضَحِكَ وَقَالَ ‏ "‏ وَمَا أَدْرَاكَ أَنَّهَا رُقْيَةٌ، خُذُوهَا، وَاضْرِبُوا لِي بِسَهْمٍ ‏"‏‏.</a:t>
            </a:r>
            <a:endParaRPr lang="en-US" sz="3200" dirty="0"/>
          </a:p>
        </p:txBody>
      </p:sp>
      <p:sp>
        <p:nvSpPr>
          <p:cNvPr id="6" name="Slide Number Placeholder 5">
            <a:extLst>
              <a:ext uri="{FF2B5EF4-FFF2-40B4-BE49-F238E27FC236}">
                <a16:creationId xmlns:a16="http://schemas.microsoft.com/office/drawing/2014/main" id="{8B8643DD-306B-489F-8C82-931354700590}"/>
              </a:ext>
            </a:extLst>
          </p:cNvPr>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1125538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A25383-A0F7-481A-A1F4-9FE63E99BD0C}"/>
              </a:ext>
            </a:extLst>
          </p:cNvPr>
          <p:cNvPicPr>
            <a:picLocks noChangeAspect="1"/>
          </p:cNvPicPr>
          <p:nvPr/>
        </p:nvPicPr>
        <p:blipFill>
          <a:blip r:embed="rId3"/>
          <a:stretch>
            <a:fillRect/>
          </a:stretch>
        </p:blipFill>
        <p:spPr>
          <a:xfrm>
            <a:off x="2650435" y="1586516"/>
            <a:ext cx="7235687" cy="4463284"/>
          </a:xfrm>
          <a:prstGeom prst="rect">
            <a:avLst/>
          </a:prstGeom>
        </p:spPr>
      </p:pic>
      <p:sp>
        <p:nvSpPr>
          <p:cNvPr id="6" name="Title 5">
            <a:extLst>
              <a:ext uri="{FF2B5EF4-FFF2-40B4-BE49-F238E27FC236}">
                <a16:creationId xmlns:a16="http://schemas.microsoft.com/office/drawing/2014/main" id="{B5FD41F4-5BB4-41D7-975E-2F084D0E3087}"/>
              </a:ext>
            </a:extLst>
          </p:cNvPr>
          <p:cNvSpPr>
            <a:spLocks noGrp="1"/>
          </p:cNvSpPr>
          <p:nvPr>
            <p:ph type="title"/>
          </p:nvPr>
        </p:nvSpPr>
        <p:spPr/>
        <p:txBody>
          <a:bodyPr/>
          <a:lstStyle/>
          <a:p>
            <a:r>
              <a:rPr lang="en-US" dirty="0"/>
              <a:t>Same Hadeeth from the Book</a:t>
            </a:r>
          </a:p>
        </p:txBody>
      </p:sp>
      <p:sp>
        <p:nvSpPr>
          <p:cNvPr id="7" name="Content Placeholder 6">
            <a:extLst>
              <a:ext uri="{FF2B5EF4-FFF2-40B4-BE49-F238E27FC236}">
                <a16:creationId xmlns:a16="http://schemas.microsoft.com/office/drawing/2014/main" id="{9291EEEE-5F91-45E9-A853-AD7B6ADF1E71}"/>
              </a:ext>
            </a:extLst>
          </p:cNvPr>
          <p:cNvSpPr>
            <a:spLocks noGrp="1"/>
          </p:cNvSpPr>
          <p:nvPr>
            <p:ph idx="1"/>
          </p:nvPr>
        </p:nvSpPr>
        <p:spPr/>
        <p:txBody>
          <a:bodyPr/>
          <a:lstStyle/>
          <a:p>
            <a:endParaRPr lang="en-US" dirty="0"/>
          </a:p>
        </p:txBody>
      </p:sp>
      <p:sp>
        <p:nvSpPr>
          <p:cNvPr id="5" name="Slide Number Placeholder 4">
            <a:extLst>
              <a:ext uri="{FF2B5EF4-FFF2-40B4-BE49-F238E27FC236}">
                <a16:creationId xmlns:a16="http://schemas.microsoft.com/office/drawing/2014/main" id="{5B2039C7-DDBC-42E0-8060-D0260643F602}"/>
              </a:ext>
            </a:extLst>
          </p:cNvPr>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180876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F85EB-A0DF-4C40-83D1-D79381D7696B}"/>
              </a:ext>
            </a:extLst>
          </p:cNvPr>
          <p:cNvSpPr>
            <a:spLocks noGrp="1"/>
          </p:cNvSpPr>
          <p:nvPr>
            <p:ph type="title"/>
          </p:nvPr>
        </p:nvSpPr>
        <p:spPr>
          <a:xfrm>
            <a:off x="646111" y="452718"/>
            <a:ext cx="9475896" cy="2976282"/>
          </a:xfrm>
        </p:spPr>
        <p:txBody>
          <a:bodyPr/>
          <a:lstStyle/>
          <a:p>
            <a:r>
              <a:rPr lang="en-US" sz="3600" dirty="0"/>
              <a:t>Imam Ibn </a:t>
            </a:r>
            <a:r>
              <a:rPr lang="en-US" sz="3600" dirty="0" err="1"/>
              <a:t>Qayyim’s</a:t>
            </a:r>
            <a:r>
              <a:rPr lang="en-US" sz="3600" dirty="0"/>
              <a:t> personal story while visiting Makkah. Does not find a doctor. Gets cured by it &amp; observes amazing results. Offers the same to others. Most got cured within short period of time.</a:t>
            </a:r>
          </a:p>
        </p:txBody>
      </p:sp>
      <p:pic>
        <p:nvPicPr>
          <p:cNvPr id="4" name="Content Placeholder 3">
            <a:extLst>
              <a:ext uri="{FF2B5EF4-FFF2-40B4-BE49-F238E27FC236}">
                <a16:creationId xmlns:a16="http://schemas.microsoft.com/office/drawing/2014/main" id="{C6C84680-F6C1-49B9-A2BF-FD596F6ED31A}"/>
              </a:ext>
            </a:extLst>
          </p:cNvPr>
          <p:cNvPicPr>
            <a:picLocks noGrp="1" noChangeAspect="1"/>
          </p:cNvPicPr>
          <p:nvPr>
            <p:ph idx="1"/>
          </p:nvPr>
        </p:nvPicPr>
        <p:blipFill>
          <a:blip r:embed="rId3"/>
          <a:stretch>
            <a:fillRect/>
          </a:stretch>
        </p:blipFill>
        <p:spPr>
          <a:xfrm>
            <a:off x="394561" y="3751098"/>
            <a:ext cx="9727446" cy="1900222"/>
          </a:xfrm>
          <a:prstGeom prst="rect">
            <a:avLst/>
          </a:prstGeom>
        </p:spPr>
      </p:pic>
      <p:sp>
        <p:nvSpPr>
          <p:cNvPr id="7" name="Slide Number Placeholder 6">
            <a:extLst>
              <a:ext uri="{FF2B5EF4-FFF2-40B4-BE49-F238E27FC236}">
                <a16:creationId xmlns:a16="http://schemas.microsoft.com/office/drawing/2014/main" id="{3732ADE2-0FF5-4635-A55F-35E4240F18A4}"/>
              </a:ext>
            </a:extLst>
          </p:cNvPr>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507929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157FF-529A-4710-9812-109F5C788694}"/>
              </a:ext>
            </a:extLst>
          </p:cNvPr>
          <p:cNvSpPr>
            <a:spLocks noGrp="1"/>
          </p:cNvSpPr>
          <p:nvPr>
            <p:ph type="title"/>
          </p:nvPr>
        </p:nvSpPr>
        <p:spPr>
          <a:xfrm>
            <a:off x="646111" y="452718"/>
            <a:ext cx="9404723" cy="990599"/>
          </a:xfrm>
        </p:spPr>
        <p:txBody>
          <a:bodyPr/>
          <a:lstStyle/>
          <a:p>
            <a:r>
              <a:rPr lang="en-US" dirty="0"/>
              <a:t>Supplicate With Certainty</a:t>
            </a:r>
          </a:p>
        </p:txBody>
      </p:sp>
      <p:sp>
        <p:nvSpPr>
          <p:cNvPr id="3" name="Content Placeholder 2">
            <a:extLst>
              <a:ext uri="{FF2B5EF4-FFF2-40B4-BE49-F238E27FC236}">
                <a16:creationId xmlns:a16="http://schemas.microsoft.com/office/drawing/2014/main" id="{9ED3E915-6733-4D0B-A860-BA0475C88152}"/>
              </a:ext>
            </a:extLst>
          </p:cNvPr>
          <p:cNvSpPr>
            <a:spLocks noGrp="1"/>
          </p:cNvSpPr>
          <p:nvPr>
            <p:ph idx="1"/>
          </p:nvPr>
        </p:nvSpPr>
        <p:spPr>
          <a:xfrm>
            <a:off x="344406" y="1616766"/>
            <a:ext cx="9705448" cy="4788516"/>
          </a:xfrm>
        </p:spPr>
        <p:txBody>
          <a:bodyPr>
            <a:normAutofit lnSpcReduction="10000"/>
          </a:bodyPr>
          <a:lstStyle/>
          <a:p>
            <a:pPr marL="0" indent="0" algn="r">
              <a:buNone/>
            </a:pPr>
            <a:r>
              <a:rPr lang="ar-SA" sz="3200" dirty="0"/>
              <a:t>عَنْ أَبِي هُرَيْرَةَ قَالَ قَالَ رَسُولُ اللَّهِ صَلَّى اللَّهُ عَلَيْهِ وَسَلَّمَ ادْعُوا اللَّهَ وَأَنْتُمْ مُوقِنُونَ بِالْإِجَابَةِ وَاعْلَمُوا أَنَّ اللَّهَ لَا يَسْتَجِيبُ دُعَاءً مِنْ قَلْبٍ غَافِلٍ لَاهٍ</a:t>
            </a:r>
            <a:endParaRPr lang="ar-SA" dirty="0"/>
          </a:p>
          <a:p>
            <a:pPr marL="0" indent="0">
              <a:buNone/>
            </a:pPr>
            <a:r>
              <a:rPr lang="en-US" sz="2800" dirty="0"/>
              <a:t>Abu Huraira reported: The Messenger of Allah, peace and blessings be upon him, said, “Call upon Allah with certainty that he will answer you. Know that Allah will not answer the supplication of a heart that is negligent and distracted.”</a:t>
            </a:r>
          </a:p>
          <a:p>
            <a:pPr marL="0" indent="0" algn="r">
              <a:buNone/>
            </a:pPr>
            <a:r>
              <a:rPr lang="ar-SA" dirty="0"/>
              <a:t>3479 سنن الترمذي كتاب الدعوات باب ما جاء في جامع الدعوات</a:t>
            </a:r>
          </a:p>
          <a:p>
            <a:pPr marL="0" indent="0" algn="r">
              <a:buNone/>
            </a:pPr>
            <a:r>
              <a:rPr lang="ar-SA" dirty="0"/>
              <a:t>3479 المحدث الألباني خلاصة حكم المحدث حسن في صحيح الترمذي</a:t>
            </a:r>
          </a:p>
          <a:p>
            <a:pPr marL="0" indent="0">
              <a:buNone/>
            </a:pPr>
            <a:r>
              <a:rPr lang="en-US" dirty="0"/>
              <a:t>https://abuaminaelias.com/dailyhadithonline/2014/03/17/call-upon-allah-with-yaqeen/</a:t>
            </a:r>
            <a:endParaRPr lang="ar-SA" dirty="0"/>
          </a:p>
          <a:p>
            <a:pPr marL="0" indent="0">
              <a:buNone/>
            </a:pPr>
            <a:endParaRPr lang="en-US" dirty="0"/>
          </a:p>
        </p:txBody>
      </p:sp>
      <p:sp>
        <p:nvSpPr>
          <p:cNvPr id="6" name="Slide Number Placeholder 5">
            <a:extLst>
              <a:ext uri="{FF2B5EF4-FFF2-40B4-BE49-F238E27FC236}">
                <a16:creationId xmlns:a16="http://schemas.microsoft.com/office/drawing/2014/main" id="{C0B2491C-53E2-47D2-A8AE-65DB6DD653E0}"/>
              </a:ext>
            </a:extLst>
          </p:cNvPr>
          <p:cNvSpPr>
            <a:spLocks noGrp="1"/>
          </p:cNvSpPr>
          <p:nvPr>
            <p:ph type="sldNum" sz="quarter" idx="12"/>
          </p:nvPr>
        </p:nvSpPr>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189064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9FED5-9DC3-4233-8BC8-D2E978098B36}"/>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8E86A180-2FEB-4FCA-B0BB-62B6DC5AC6F3}"/>
              </a:ext>
            </a:extLst>
          </p:cNvPr>
          <p:cNvPicPr>
            <a:picLocks noGrp="1" noChangeAspect="1"/>
          </p:cNvPicPr>
          <p:nvPr>
            <p:ph idx="1"/>
          </p:nvPr>
        </p:nvPicPr>
        <p:blipFill>
          <a:blip r:embed="rId3"/>
          <a:stretch>
            <a:fillRect/>
          </a:stretch>
        </p:blipFill>
        <p:spPr>
          <a:xfrm>
            <a:off x="473379" y="2215916"/>
            <a:ext cx="9636922" cy="1400530"/>
          </a:xfrm>
          <a:prstGeom prst="rect">
            <a:avLst/>
          </a:prstGeom>
        </p:spPr>
      </p:pic>
      <p:pic>
        <p:nvPicPr>
          <p:cNvPr id="5" name="Picture 4">
            <a:extLst>
              <a:ext uri="{FF2B5EF4-FFF2-40B4-BE49-F238E27FC236}">
                <a16:creationId xmlns:a16="http://schemas.microsoft.com/office/drawing/2014/main" id="{E8D4E09A-0B99-4E23-9202-B344A3E31DA5}"/>
              </a:ext>
            </a:extLst>
          </p:cNvPr>
          <p:cNvPicPr>
            <a:picLocks noChangeAspect="1"/>
          </p:cNvPicPr>
          <p:nvPr/>
        </p:nvPicPr>
        <p:blipFill>
          <a:blip r:embed="rId4"/>
          <a:stretch>
            <a:fillRect/>
          </a:stretch>
        </p:blipFill>
        <p:spPr>
          <a:xfrm>
            <a:off x="453518" y="3616446"/>
            <a:ext cx="9656783" cy="2095242"/>
          </a:xfrm>
          <a:prstGeom prst="rect">
            <a:avLst/>
          </a:prstGeom>
        </p:spPr>
      </p:pic>
      <p:sp>
        <p:nvSpPr>
          <p:cNvPr id="8" name="Slide Number Placeholder 7">
            <a:extLst>
              <a:ext uri="{FF2B5EF4-FFF2-40B4-BE49-F238E27FC236}">
                <a16:creationId xmlns:a16="http://schemas.microsoft.com/office/drawing/2014/main" id="{849CE36B-643E-4425-AE55-5ED6A6A8A490}"/>
              </a:ext>
            </a:extLst>
          </p:cNvPr>
          <p:cNvSpPr>
            <a:spLocks noGrp="1"/>
          </p:cNvSpPr>
          <p:nvPr>
            <p:ph type="sldNum" sz="quarter" idx="12"/>
          </p:nvPr>
        </p:nvSpPr>
        <p:spPr/>
        <p:txBody>
          <a:bodyPr/>
          <a:lstStyle/>
          <a:p>
            <a:fld id="{D57F1E4F-1CFF-5643-939E-02111984F565}" type="slidenum">
              <a:rPr lang="en-US" smtClean="0"/>
              <a:t>19</a:t>
            </a:fld>
            <a:endParaRPr lang="en-US" dirty="0"/>
          </a:p>
        </p:txBody>
      </p:sp>
    </p:spTree>
    <p:extLst>
      <p:ext uri="{BB962C8B-B14F-4D97-AF65-F5344CB8AC3E}">
        <p14:creationId xmlns:p14="http://schemas.microsoft.com/office/powerpoint/2010/main" val="4288312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0C525-6415-475D-A4BF-8BC1BFAF702B}"/>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A78BAAFC-3047-4BB5-BE1D-F701F67286A5}"/>
              </a:ext>
            </a:extLst>
          </p:cNvPr>
          <p:cNvPicPr>
            <a:picLocks noGrp="1" noChangeAspect="1"/>
          </p:cNvPicPr>
          <p:nvPr>
            <p:ph idx="1"/>
          </p:nvPr>
        </p:nvPicPr>
        <p:blipFill>
          <a:blip r:embed="rId3"/>
          <a:stretch>
            <a:fillRect/>
          </a:stretch>
        </p:blipFill>
        <p:spPr>
          <a:xfrm>
            <a:off x="4362042" y="700916"/>
            <a:ext cx="3562758" cy="5493264"/>
          </a:xfrm>
          <a:prstGeom prst="rect">
            <a:avLst/>
          </a:prstGeom>
        </p:spPr>
      </p:pic>
      <p:sp>
        <p:nvSpPr>
          <p:cNvPr id="7" name="Slide Number Placeholder 6">
            <a:extLst>
              <a:ext uri="{FF2B5EF4-FFF2-40B4-BE49-F238E27FC236}">
                <a16:creationId xmlns:a16="http://schemas.microsoft.com/office/drawing/2014/main" id="{E3C342D4-663B-4330-86C0-07787164932C}"/>
              </a:ext>
            </a:extLst>
          </p:cNvPr>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428025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14A5C-008A-4BA8-BCB6-932C2DA8D1FD}"/>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0148F2CA-3473-4E0C-9959-9AE23E006EF0}"/>
              </a:ext>
            </a:extLst>
          </p:cNvPr>
          <p:cNvPicPr>
            <a:picLocks noGrp="1" noChangeAspect="1"/>
          </p:cNvPicPr>
          <p:nvPr>
            <p:ph idx="1"/>
          </p:nvPr>
        </p:nvPicPr>
        <p:blipFill>
          <a:blip r:embed="rId3"/>
          <a:stretch>
            <a:fillRect/>
          </a:stretch>
        </p:blipFill>
        <p:spPr>
          <a:xfrm>
            <a:off x="884107" y="1853248"/>
            <a:ext cx="9166727" cy="4487415"/>
          </a:xfrm>
          <a:prstGeom prst="rect">
            <a:avLst/>
          </a:prstGeom>
        </p:spPr>
      </p:pic>
      <p:sp>
        <p:nvSpPr>
          <p:cNvPr id="7" name="Slide Number Placeholder 6">
            <a:extLst>
              <a:ext uri="{FF2B5EF4-FFF2-40B4-BE49-F238E27FC236}">
                <a16:creationId xmlns:a16="http://schemas.microsoft.com/office/drawing/2014/main" id="{955CAE38-0EB4-48C5-995D-693C2FD9A93A}"/>
              </a:ext>
            </a:extLst>
          </p:cNvPr>
          <p:cNvSpPr>
            <a:spLocks noGrp="1"/>
          </p:cNvSpPr>
          <p:nvPr>
            <p:ph type="sldNum" sz="quarter" idx="12"/>
          </p:nvPr>
        </p:nvSpPr>
        <p:spPr/>
        <p:txBody>
          <a:bodyPr/>
          <a:lstStyle/>
          <a:p>
            <a:fld id="{D57F1E4F-1CFF-5643-939E-02111984F565}" type="slidenum">
              <a:rPr lang="en-US" smtClean="0"/>
              <a:t>20</a:t>
            </a:fld>
            <a:endParaRPr lang="en-US" dirty="0"/>
          </a:p>
        </p:txBody>
      </p:sp>
    </p:spTree>
    <p:extLst>
      <p:ext uri="{BB962C8B-B14F-4D97-AF65-F5344CB8AC3E}">
        <p14:creationId xmlns:p14="http://schemas.microsoft.com/office/powerpoint/2010/main" val="3386839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2E9A4-2CE8-4A69-8533-A02A04FAE4F1}"/>
              </a:ext>
            </a:extLst>
          </p:cNvPr>
          <p:cNvSpPr>
            <a:spLocks noGrp="1"/>
          </p:cNvSpPr>
          <p:nvPr>
            <p:ph type="title"/>
          </p:nvPr>
        </p:nvSpPr>
        <p:spPr/>
        <p:txBody>
          <a:bodyPr/>
          <a:lstStyle/>
          <a:p>
            <a:r>
              <a:rPr lang="en-US" dirty="0">
                <a:hlinkClick r:id="rId3"/>
              </a:rPr>
              <a:t>Above from:</a:t>
            </a:r>
            <a:br>
              <a:rPr lang="ar-SA" dirty="0">
                <a:hlinkClick r:id="rId3"/>
              </a:rPr>
            </a:br>
            <a:r>
              <a:rPr lang="en-US" dirty="0">
                <a:hlinkClick r:id="rId3"/>
              </a:rPr>
              <a:t>https://sunnah.com/nawawi40/10</a:t>
            </a:r>
            <a:endParaRPr lang="en-US" dirty="0"/>
          </a:p>
        </p:txBody>
      </p:sp>
      <p:sp>
        <p:nvSpPr>
          <p:cNvPr id="3" name="Content Placeholder 2">
            <a:extLst>
              <a:ext uri="{FF2B5EF4-FFF2-40B4-BE49-F238E27FC236}">
                <a16:creationId xmlns:a16="http://schemas.microsoft.com/office/drawing/2014/main" id="{BD8DC441-F1C1-4AD5-BE13-FB2340806301}"/>
              </a:ext>
            </a:extLst>
          </p:cNvPr>
          <p:cNvSpPr>
            <a:spLocks noGrp="1"/>
          </p:cNvSpPr>
          <p:nvPr>
            <p:ph idx="1"/>
          </p:nvPr>
        </p:nvSpPr>
        <p:spPr>
          <a:xfrm>
            <a:off x="415578" y="2107096"/>
            <a:ext cx="9634275" cy="4465982"/>
          </a:xfrm>
        </p:spPr>
        <p:txBody>
          <a:bodyPr>
            <a:normAutofit/>
          </a:bodyPr>
          <a:lstStyle/>
          <a:p>
            <a:pPr marL="0" indent="0" algn="r">
              <a:buNone/>
            </a:pPr>
            <a:r>
              <a:rPr lang="ar-SA" sz="3600" dirty="0"/>
              <a:t>عَنْ أَبِي هُرَيْرَةَ رَضِيَ اللهُ عَنْهُ قَالَ: قَالَ رَسُولُ اللَّهِ صلى الله عليه و سلم "إنَّ اللَّهَ طَيِّبٌ لَا يَقْبَلُ إلَّا طَيِّبًا، وَإِنَّ اللَّهَ أَمَرَ الْمُؤْمِنِينَ بِمَا أَمَرَ بِهِ الْمُرْسَلِينَ فَقَالَ تَعَالَى: "يَا أَيُّهَا الرُّسُلُ كُلُوا مِنْ الطَّيِّبَاتِ وَاعْمَلُوا صَالِحًا"، وَقَالَ تَعَالَى: "يَا أَيُّهَا الَّذِينَ آمَنُوا كُلُوا مِنْ طَيِّبَاتِ مَا رَزَقْنَاكُمْ" ثُمَّ ذَكَرَ الرَّجُلَ يُطِيلُ السَّفَرَ أَشْعَثَ أَغْبَرَ يَمُدُّ يَدَيْهِ إلَى السَّمَاءِ: يَا رَبِّ! يَا رَبِّ! وَمَطْعَمُهُ حَرَامٌ، وَمَشْرَبُهُ حَرَامٌ، وَمَلْبَسُهُ حَرَامٌ، وَغُذِّيَ بِالْحَرَامِ، فَأَنَّى يُسْتَجَابُ لَهُ؟". </a:t>
            </a:r>
          </a:p>
        </p:txBody>
      </p:sp>
      <p:sp>
        <p:nvSpPr>
          <p:cNvPr id="6" name="Slide Number Placeholder 5">
            <a:extLst>
              <a:ext uri="{FF2B5EF4-FFF2-40B4-BE49-F238E27FC236}">
                <a16:creationId xmlns:a16="http://schemas.microsoft.com/office/drawing/2014/main" id="{CE5623DD-3944-4A2B-9E32-09BB034F82C8}"/>
              </a:ext>
            </a:extLst>
          </p:cNvPr>
          <p:cNvSpPr>
            <a:spLocks noGrp="1"/>
          </p:cNvSpPr>
          <p:nvPr>
            <p:ph type="sldNum" sz="quarter" idx="12"/>
          </p:nvPr>
        </p:nvSpPr>
        <p:spPr/>
        <p:txBody>
          <a:bodyPr/>
          <a:lstStyle/>
          <a:p>
            <a:fld id="{D57F1E4F-1CFF-5643-939E-02111984F565}" type="slidenum">
              <a:rPr lang="en-US" smtClean="0"/>
              <a:t>21</a:t>
            </a:fld>
            <a:endParaRPr lang="en-US" dirty="0"/>
          </a:p>
        </p:txBody>
      </p:sp>
    </p:spTree>
    <p:extLst>
      <p:ext uri="{BB962C8B-B14F-4D97-AF65-F5344CB8AC3E}">
        <p14:creationId xmlns:p14="http://schemas.microsoft.com/office/powerpoint/2010/main" val="3236116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1E79A-4CAC-4F8A-8E82-7482340F4410}"/>
              </a:ext>
            </a:extLst>
          </p:cNvPr>
          <p:cNvSpPr>
            <a:spLocks noGrp="1"/>
          </p:cNvSpPr>
          <p:nvPr>
            <p:ph type="title"/>
          </p:nvPr>
        </p:nvSpPr>
        <p:spPr>
          <a:xfrm>
            <a:off x="646111" y="452718"/>
            <a:ext cx="9404723" cy="32916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83204FEA-7AD5-43BC-989F-94914F3E8D9B}"/>
              </a:ext>
            </a:extLst>
          </p:cNvPr>
          <p:cNvSpPr>
            <a:spLocks noGrp="1"/>
          </p:cNvSpPr>
          <p:nvPr>
            <p:ph idx="1"/>
          </p:nvPr>
        </p:nvSpPr>
        <p:spPr>
          <a:xfrm>
            <a:off x="331304" y="1063415"/>
            <a:ext cx="10021236" cy="5498855"/>
          </a:xfrm>
        </p:spPr>
        <p:txBody>
          <a:bodyPr>
            <a:normAutofit/>
          </a:bodyPr>
          <a:lstStyle/>
          <a:p>
            <a:pPr marL="0" indent="0">
              <a:buNone/>
            </a:pPr>
            <a:r>
              <a:rPr lang="en-US" sz="2400" dirty="0"/>
              <a:t>On the authority of Abu </a:t>
            </a:r>
            <a:r>
              <a:rPr lang="en-US" sz="2400" dirty="0" err="1"/>
              <a:t>Hurayrah</a:t>
            </a:r>
            <a:r>
              <a:rPr lang="en-US" sz="2400" dirty="0"/>
              <a:t> (ra):</a:t>
            </a:r>
          </a:p>
          <a:p>
            <a:pPr marL="0" indent="0">
              <a:buNone/>
            </a:pPr>
            <a:r>
              <a:rPr lang="en-US" sz="2400" dirty="0"/>
              <a:t>The Messenger of Allah (</a:t>
            </a:r>
            <a:r>
              <a:rPr lang="ar-SA" sz="2400" dirty="0"/>
              <a:t>ﷺ) </a:t>
            </a:r>
            <a:r>
              <a:rPr lang="en-US" sz="2400" dirty="0"/>
              <a:t>said, “Allah the Almighty is Good and accepts only that which is good. And verily Allah has commanded the believers to do that which He has commanded the Messengers. So the Almighty has said: “O (you) Messengers! Eat of the </a:t>
            </a:r>
            <a:r>
              <a:rPr lang="en-US" sz="2400" dirty="0" err="1"/>
              <a:t>tayyibat</a:t>
            </a:r>
            <a:r>
              <a:rPr lang="en-US" sz="2400" dirty="0"/>
              <a:t> [all kinds of halal (legal) foods], and perform righteous deeds.” [23:51] and the Almighty has said: “O you who believe! Eat of the lawful things that We have provided you.” [2:172]” Then he (</a:t>
            </a:r>
            <a:r>
              <a:rPr lang="ar-SA" sz="2400" dirty="0"/>
              <a:t>ﷺ) </a:t>
            </a:r>
            <a:r>
              <a:rPr lang="en-US" sz="2400" dirty="0"/>
              <a:t>mentioned [the case] of a man who, having journeyed far, is disheveled and dusty, and who spreads out his hands to the sky saying “O Lord! O Lord!,” while his food is haram (unlawful), his drink is haram, his clothing is haram, and he has been nourished with haram, so how can [his supplication] be answered? [Muslim]</a:t>
            </a:r>
          </a:p>
        </p:txBody>
      </p:sp>
      <p:sp>
        <p:nvSpPr>
          <p:cNvPr id="6" name="Slide Number Placeholder 5">
            <a:extLst>
              <a:ext uri="{FF2B5EF4-FFF2-40B4-BE49-F238E27FC236}">
                <a16:creationId xmlns:a16="http://schemas.microsoft.com/office/drawing/2014/main" id="{DB7B963A-D4AF-4737-BB75-546E803C4A94}"/>
              </a:ext>
            </a:extLst>
          </p:cNvPr>
          <p:cNvSpPr>
            <a:spLocks noGrp="1"/>
          </p:cNvSpPr>
          <p:nvPr>
            <p:ph type="sldNum" sz="quarter" idx="12"/>
          </p:nvPr>
        </p:nvSpPr>
        <p:spPr/>
        <p:txBody>
          <a:bodyPr/>
          <a:lstStyle/>
          <a:p>
            <a:fld id="{D57F1E4F-1CFF-5643-939E-02111984F565}" type="slidenum">
              <a:rPr lang="en-US" smtClean="0"/>
              <a:t>22</a:t>
            </a:fld>
            <a:endParaRPr lang="en-US" dirty="0"/>
          </a:p>
        </p:txBody>
      </p:sp>
    </p:spTree>
    <p:extLst>
      <p:ext uri="{BB962C8B-B14F-4D97-AF65-F5344CB8AC3E}">
        <p14:creationId xmlns:p14="http://schemas.microsoft.com/office/powerpoint/2010/main" val="3731429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B8E5B-CD5C-4D9E-A73C-C86ABF425705}"/>
              </a:ext>
            </a:extLst>
          </p:cNvPr>
          <p:cNvSpPr>
            <a:spLocks noGrp="1"/>
          </p:cNvSpPr>
          <p:nvPr>
            <p:ph type="title"/>
          </p:nvPr>
        </p:nvSpPr>
        <p:spPr/>
        <p:txBody>
          <a:bodyPr/>
          <a:lstStyle/>
          <a:p>
            <a:r>
              <a:rPr lang="en-US" sz="5400" dirty="0"/>
              <a:t>Case of The Israelites</a:t>
            </a:r>
            <a:br>
              <a:rPr lang="en-US" sz="5400" dirty="0"/>
            </a:br>
            <a:endParaRPr lang="en-US" sz="5400" dirty="0"/>
          </a:p>
        </p:txBody>
      </p:sp>
      <p:pic>
        <p:nvPicPr>
          <p:cNvPr id="4" name="Content Placeholder 3">
            <a:extLst>
              <a:ext uri="{FF2B5EF4-FFF2-40B4-BE49-F238E27FC236}">
                <a16:creationId xmlns:a16="http://schemas.microsoft.com/office/drawing/2014/main" id="{3D9195FB-8A59-480F-8AF0-09A7859ECD40}"/>
              </a:ext>
            </a:extLst>
          </p:cNvPr>
          <p:cNvPicPr>
            <a:picLocks noGrp="1" noChangeAspect="1"/>
          </p:cNvPicPr>
          <p:nvPr>
            <p:ph idx="1"/>
          </p:nvPr>
        </p:nvPicPr>
        <p:blipFill>
          <a:blip r:embed="rId3"/>
          <a:stretch>
            <a:fillRect/>
          </a:stretch>
        </p:blipFill>
        <p:spPr>
          <a:xfrm>
            <a:off x="899191" y="1853248"/>
            <a:ext cx="8898561" cy="4177636"/>
          </a:xfrm>
          <a:prstGeom prst="rect">
            <a:avLst/>
          </a:prstGeom>
        </p:spPr>
      </p:pic>
      <p:sp>
        <p:nvSpPr>
          <p:cNvPr id="7" name="Slide Number Placeholder 6">
            <a:extLst>
              <a:ext uri="{FF2B5EF4-FFF2-40B4-BE49-F238E27FC236}">
                <a16:creationId xmlns:a16="http://schemas.microsoft.com/office/drawing/2014/main" id="{4CF45821-12E3-4176-BA9D-E230FCA2946D}"/>
              </a:ext>
            </a:extLst>
          </p:cNvPr>
          <p:cNvSpPr>
            <a:spLocks noGrp="1"/>
          </p:cNvSpPr>
          <p:nvPr>
            <p:ph type="sldNum" sz="quarter" idx="12"/>
          </p:nvPr>
        </p:nvSpPr>
        <p:spPr/>
        <p:txBody>
          <a:bodyPr/>
          <a:lstStyle/>
          <a:p>
            <a:fld id="{D57F1E4F-1CFF-5643-939E-02111984F565}" type="slidenum">
              <a:rPr lang="en-US" smtClean="0"/>
              <a:t>23</a:t>
            </a:fld>
            <a:endParaRPr lang="en-US" dirty="0"/>
          </a:p>
        </p:txBody>
      </p:sp>
    </p:spTree>
    <p:extLst>
      <p:ext uri="{BB962C8B-B14F-4D97-AF65-F5344CB8AC3E}">
        <p14:creationId xmlns:p14="http://schemas.microsoft.com/office/powerpoint/2010/main" val="2477532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14311-A825-44E2-8AE0-E0EA98FC053C}"/>
              </a:ext>
            </a:extLst>
          </p:cNvPr>
          <p:cNvSpPr>
            <a:spLocks noGrp="1"/>
          </p:cNvSpPr>
          <p:nvPr>
            <p:ph type="title"/>
          </p:nvPr>
        </p:nvSpPr>
        <p:spPr/>
        <p:txBody>
          <a:bodyPr/>
          <a:lstStyle/>
          <a:p>
            <a:r>
              <a:rPr lang="en-US" dirty="0"/>
              <a:t>Supplication – A Weapon, Pillar &amp; Light</a:t>
            </a:r>
          </a:p>
        </p:txBody>
      </p:sp>
      <p:pic>
        <p:nvPicPr>
          <p:cNvPr id="4" name="Content Placeholder 3">
            <a:extLst>
              <a:ext uri="{FF2B5EF4-FFF2-40B4-BE49-F238E27FC236}">
                <a16:creationId xmlns:a16="http://schemas.microsoft.com/office/drawing/2014/main" id="{A5B8AE85-470A-436E-A1CC-0E06A7AE22EB}"/>
              </a:ext>
            </a:extLst>
          </p:cNvPr>
          <p:cNvPicPr>
            <a:picLocks noGrp="1" noChangeAspect="1"/>
          </p:cNvPicPr>
          <p:nvPr>
            <p:ph idx="1"/>
          </p:nvPr>
        </p:nvPicPr>
        <p:blipFill>
          <a:blip r:embed="rId3"/>
          <a:stretch>
            <a:fillRect/>
          </a:stretch>
        </p:blipFill>
        <p:spPr>
          <a:xfrm>
            <a:off x="1129837" y="2115366"/>
            <a:ext cx="8334944" cy="2310860"/>
          </a:xfrm>
          <a:prstGeom prst="rect">
            <a:avLst/>
          </a:prstGeom>
        </p:spPr>
      </p:pic>
      <p:pic>
        <p:nvPicPr>
          <p:cNvPr id="5" name="Picture 4">
            <a:extLst>
              <a:ext uri="{FF2B5EF4-FFF2-40B4-BE49-F238E27FC236}">
                <a16:creationId xmlns:a16="http://schemas.microsoft.com/office/drawing/2014/main" id="{9FB831C2-1A82-4AD1-A25B-8BBF1489D997}"/>
              </a:ext>
            </a:extLst>
          </p:cNvPr>
          <p:cNvPicPr>
            <a:picLocks noChangeAspect="1"/>
          </p:cNvPicPr>
          <p:nvPr/>
        </p:nvPicPr>
        <p:blipFill>
          <a:blip r:embed="rId4"/>
          <a:stretch>
            <a:fillRect/>
          </a:stretch>
        </p:blipFill>
        <p:spPr>
          <a:xfrm>
            <a:off x="1129836" y="4311395"/>
            <a:ext cx="8334945" cy="753898"/>
          </a:xfrm>
          <a:prstGeom prst="rect">
            <a:avLst/>
          </a:prstGeom>
        </p:spPr>
      </p:pic>
      <p:sp>
        <p:nvSpPr>
          <p:cNvPr id="9" name="Slide Number Placeholder 8">
            <a:extLst>
              <a:ext uri="{FF2B5EF4-FFF2-40B4-BE49-F238E27FC236}">
                <a16:creationId xmlns:a16="http://schemas.microsoft.com/office/drawing/2014/main" id="{7776742B-92E1-4DA4-8349-1BA17749E8F4}"/>
              </a:ext>
            </a:extLst>
          </p:cNvPr>
          <p:cNvSpPr>
            <a:spLocks noGrp="1"/>
          </p:cNvSpPr>
          <p:nvPr>
            <p:ph type="sldNum" sz="quarter" idx="12"/>
          </p:nvPr>
        </p:nvSpPr>
        <p:spPr/>
        <p:txBody>
          <a:bodyPr/>
          <a:lstStyle/>
          <a:p>
            <a:fld id="{D57F1E4F-1CFF-5643-939E-02111984F565}" type="slidenum">
              <a:rPr lang="en-US" smtClean="0"/>
              <a:t>24</a:t>
            </a:fld>
            <a:endParaRPr lang="en-US" dirty="0"/>
          </a:p>
        </p:txBody>
      </p:sp>
    </p:spTree>
    <p:extLst>
      <p:ext uri="{BB962C8B-B14F-4D97-AF65-F5344CB8AC3E}">
        <p14:creationId xmlns:p14="http://schemas.microsoft.com/office/powerpoint/2010/main" val="1189838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D9D60-C3A8-4C35-B7F4-55BE62955B26}"/>
              </a:ext>
            </a:extLst>
          </p:cNvPr>
          <p:cNvSpPr>
            <a:spLocks noGrp="1"/>
          </p:cNvSpPr>
          <p:nvPr>
            <p:ph type="title"/>
          </p:nvPr>
        </p:nvSpPr>
        <p:spPr/>
        <p:txBody>
          <a:bodyPr/>
          <a:lstStyle/>
          <a:p>
            <a:r>
              <a:rPr lang="en-US" dirty="0"/>
              <a:t>Three Situations</a:t>
            </a:r>
          </a:p>
        </p:txBody>
      </p:sp>
      <p:pic>
        <p:nvPicPr>
          <p:cNvPr id="4" name="Content Placeholder 3">
            <a:extLst>
              <a:ext uri="{FF2B5EF4-FFF2-40B4-BE49-F238E27FC236}">
                <a16:creationId xmlns:a16="http://schemas.microsoft.com/office/drawing/2014/main" id="{EC3F6BA4-B8A6-4CC6-BE9D-A3684B7F2AD0}"/>
              </a:ext>
            </a:extLst>
          </p:cNvPr>
          <p:cNvPicPr>
            <a:picLocks noGrp="1" noChangeAspect="1"/>
          </p:cNvPicPr>
          <p:nvPr>
            <p:ph idx="1"/>
          </p:nvPr>
        </p:nvPicPr>
        <p:blipFill>
          <a:blip r:embed="rId3"/>
          <a:stretch>
            <a:fillRect/>
          </a:stretch>
        </p:blipFill>
        <p:spPr>
          <a:xfrm>
            <a:off x="710752" y="1657350"/>
            <a:ext cx="9203590" cy="3859795"/>
          </a:xfrm>
          <a:prstGeom prst="rect">
            <a:avLst/>
          </a:prstGeom>
        </p:spPr>
      </p:pic>
      <p:sp>
        <p:nvSpPr>
          <p:cNvPr id="8" name="Slide Number Placeholder 7">
            <a:extLst>
              <a:ext uri="{FF2B5EF4-FFF2-40B4-BE49-F238E27FC236}">
                <a16:creationId xmlns:a16="http://schemas.microsoft.com/office/drawing/2014/main" id="{A7DDC7D9-1E85-4004-9392-762C3C70CEEE}"/>
              </a:ext>
            </a:extLst>
          </p:cNvPr>
          <p:cNvSpPr>
            <a:spLocks noGrp="1"/>
          </p:cNvSpPr>
          <p:nvPr>
            <p:ph type="sldNum" sz="quarter" idx="12"/>
          </p:nvPr>
        </p:nvSpPr>
        <p:spPr/>
        <p:txBody>
          <a:bodyPr/>
          <a:lstStyle/>
          <a:p>
            <a:fld id="{D57F1E4F-1CFF-5643-939E-02111984F565}" type="slidenum">
              <a:rPr lang="en-US" smtClean="0"/>
              <a:t>25</a:t>
            </a:fld>
            <a:endParaRPr lang="en-US" dirty="0"/>
          </a:p>
        </p:txBody>
      </p:sp>
    </p:spTree>
    <p:extLst>
      <p:ext uri="{BB962C8B-B14F-4D97-AF65-F5344CB8AC3E}">
        <p14:creationId xmlns:p14="http://schemas.microsoft.com/office/powerpoint/2010/main" val="2245658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BBE49-9469-4E16-9109-BB5A082BD59A}"/>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76879FF3-4DF9-4D82-BB4E-391F0BCECDFA}"/>
              </a:ext>
            </a:extLst>
          </p:cNvPr>
          <p:cNvPicPr>
            <a:picLocks noGrp="1" noChangeAspect="1"/>
          </p:cNvPicPr>
          <p:nvPr>
            <p:ph idx="1"/>
          </p:nvPr>
        </p:nvPicPr>
        <p:blipFill>
          <a:blip r:embed="rId3"/>
          <a:stretch>
            <a:fillRect/>
          </a:stretch>
        </p:blipFill>
        <p:spPr>
          <a:xfrm>
            <a:off x="391592" y="2189272"/>
            <a:ext cx="10113625" cy="1683725"/>
          </a:xfrm>
          <a:prstGeom prst="rect">
            <a:avLst/>
          </a:prstGeom>
        </p:spPr>
      </p:pic>
      <p:pic>
        <p:nvPicPr>
          <p:cNvPr id="5" name="Picture 4">
            <a:extLst>
              <a:ext uri="{FF2B5EF4-FFF2-40B4-BE49-F238E27FC236}">
                <a16:creationId xmlns:a16="http://schemas.microsoft.com/office/drawing/2014/main" id="{A5377BC1-46A8-42B6-A8F8-323D0D1D6B57}"/>
              </a:ext>
            </a:extLst>
          </p:cNvPr>
          <p:cNvPicPr>
            <a:picLocks noChangeAspect="1"/>
          </p:cNvPicPr>
          <p:nvPr/>
        </p:nvPicPr>
        <p:blipFill>
          <a:blip r:embed="rId4"/>
          <a:stretch>
            <a:fillRect/>
          </a:stretch>
        </p:blipFill>
        <p:spPr>
          <a:xfrm>
            <a:off x="1028929" y="3872997"/>
            <a:ext cx="9476288" cy="990599"/>
          </a:xfrm>
          <a:prstGeom prst="rect">
            <a:avLst/>
          </a:prstGeom>
        </p:spPr>
      </p:pic>
      <p:sp>
        <p:nvSpPr>
          <p:cNvPr id="9" name="Slide Number Placeholder 8">
            <a:extLst>
              <a:ext uri="{FF2B5EF4-FFF2-40B4-BE49-F238E27FC236}">
                <a16:creationId xmlns:a16="http://schemas.microsoft.com/office/drawing/2014/main" id="{6D546202-0598-4CA8-8DA3-434F7BBF93B7}"/>
              </a:ext>
            </a:extLst>
          </p:cNvPr>
          <p:cNvSpPr>
            <a:spLocks noGrp="1"/>
          </p:cNvSpPr>
          <p:nvPr>
            <p:ph type="sldNum" sz="quarter" idx="12"/>
          </p:nvPr>
        </p:nvSpPr>
        <p:spPr/>
        <p:txBody>
          <a:bodyPr/>
          <a:lstStyle/>
          <a:p>
            <a:fld id="{D57F1E4F-1CFF-5643-939E-02111984F565}" type="slidenum">
              <a:rPr lang="en-US" smtClean="0"/>
              <a:t>26</a:t>
            </a:fld>
            <a:endParaRPr lang="en-US" dirty="0"/>
          </a:p>
        </p:txBody>
      </p:sp>
    </p:spTree>
    <p:extLst>
      <p:ext uri="{BB962C8B-B14F-4D97-AF65-F5344CB8AC3E}">
        <p14:creationId xmlns:p14="http://schemas.microsoft.com/office/powerpoint/2010/main" val="264594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38DF9-6D0D-4746-BBAC-10C8DC5E7C92}"/>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2074A9A7-C5EB-44F0-BBFE-F780DC3CFAEA}"/>
              </a:ext>
            </a:extLst>
          </p:cNvPr>
          <p:cNvPicPr>
            <a:picLocks noGrp="1" noChangeAspect="1"/>
          </p:cNvPicPr>
          <p:nvPr>
            <p:ph idx="1"/>
          </p:nvPr>
        </p:nvPicPr>
        <p:blipFill>
          <a:blip r:embed="rId3"/>
          <a:stretch>
            <a:fillRect/>
          </a:stretch>
        </p:blipFill>
        <p:spPr>
          <a:xfrm>
            <a:off x="3043900" y="691110"/>
            <a:ext cx="5516550" cy="716800"/>
          </a:xfrm>
          <a:prstGeom prst="rect">
            <a:avLst/>
          </a:prstGeom>
        </p:spPr>
      </p:pic>
      <p:pic>
        <p:nvPicPr>
          <p:cNvPr id="6" name="Picture 5">
            <a:extLst>
              <a:ext uri="{FF2B5EF4-FFF2-40B4-BE49-F238E27FC236}">
                <a16:creationId xmlns:a16="http://schemas.microsoft.com/office/drawing/2014/main" id="{6D7F3CBC-4878-4F2C-AB93-B30896E734C2}"/>
              </a:ext>
            </a:extLst>
          </p:cNvPr>
          <p:cNvPicPr>
            <a:picLocks noChangeAspect="1"/>
          </p:cNvPicPr>
          <p:nvPr/>
        </p:nvPicPr>
        <p:blipFill>
          <a:blip r:embed="rId4"/>
          <a:stretch>
            <a:fillRect/>
          </a:stretch>
        </p:blipFill>
        <p:spPr>
          <a:xfrm>
            <a:off x="921934" y="2728735"/>
            <a:ext cx="8874007" cy="1400530"/>
          </a:xfrm>
          <a:prstGeom prst="rect">
            <a:avLst/>
          </a:prstGeom>
        </p:spPr>
      </p:pic>
      <p:sp>
        <p:nvSpPr>
          <p:cNvPr id="10" name="Slide Number Placeholder 9">
            <a:extLst>
              <a:ext uri="{FF2B5EF4-FFF2-40B4-BE49-F238E27FC236}">
                <a16:creationId xmlns:a16="http://schemas.microsoft.com/office/drawing/2014/main" id="{8A312D40-BCE7-42DC-B4C7-4A03601D5145}"/>
              </a:ext>
            </a:extLst>
          </p:cNvPr>
          <p:cNvSpPr>
            <a:spLocks noGrp="1"/>
          </p:cNvSpPr>
          <p:nvPr>
            <p:ph type="sldNum" sz="quarter" idx="12"/>
          </p:nvPr>
        </p:nvSpPr>
        <p:spPr/>
        <p:txBody>
          <a:bodyPr/>
          <a:lstStyle/>
          <a:p>
            <a:fld id="{D57F1E4F-1CFF-5643-939E-02111984F565}" type="slidenum">
              <a:rPr lang="en-US" smtClean="0"/>
              <a:t>27</a:t>
            </a:fld>
            <a:endParaRPr lang="en-US" dirty="0"/>
          </a:p>
        </p:txBody>
      </p:sp>
    </p:spTree>
    <p:extLst>
      <p:ext uri="{BB962C8B-B14F-4D97-AF65-F5344CB8AC3E}">
        <p14:creationId xmlns:p14="http://schemas.microsoft.com/office/powerpoint/2010/main" val="3911889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FF3AB5-3FAE-4B52-8508-E4F73E7A51D8}"/>
              </a:ext>
            </a:extLst>
          </p:cNvPr>
          <p:cNvSpPr>
            <a:spLocks noGrp="1"/>
          </p:cNvSpPr>
          <p:nvPr>
            <p:ph type="sldNum" sz="quarter" idx="12"/>
          </p:nvPr>
        </p:nvSpPr>
        <p:spPr/>
        <p:txBody>
          <a:bodyPr/>
          <a:lstStyle/>
          <a:p>
            <a:fld id="{D57F1E4F-1CFF-5643-939E-02111984F565}" type="slidenum">
              <a:rPr lang="en-US" smtClean="0"/>
              <a:t>28</a:t>
            </a:fld>
            <a:endParaRPr lang="en-US" dirty="0"/>
          </a:p>
        </p:txBody>
      </p:sp>
      <p:sp>
        <p:nvSpPr>
          <p:cNvPr id="8" name="Content Placeholder 7">
            <a:extLst>
              <a:ext uri="{FF2B5EF4-FFF2-40B4-BE49-F238E27FC236}">
                <a16:creationId xmlns:a16="http://schemas.microsoft.com/office/drawing/2014/main" id="{86AE27E2-2E3D-4EE9-BD23-266CC018A334}"/>
              </a:ext>
            </a:extLst>
          </p:cNvPr>
          <p:cNvSpPr>
            <a:spLocks noGrp="1"/>
          </p:cNvSpPr>
          <p:nvPr>
            <p:ph idx="4294967295"/>
          </p:nvPr>
        </p:nvSpPr>
        <p:spPr>
          <a:xfrm>
            <a:off x="0" y="295729"/>
            <a:ext cx="10352540" cy="6266541"/>
          </a:xfrm>
        </p:spPr>
        <p:txBody>
          <a:bodyPr>
            <a:normAutofit/>
          </a:bodyPr>
          <a:lstStyle/>
          <a:p>
            <a:pPr marL="0" indent="0" algn="r">
              <a:buNone/>
            </a:pPr>
            <a:r>
              <a:rPr lang="ar-SA" sz="3600" dirty="0"/>
              <a:t> عَنْ أَبِي هُرَيْرَةَ، عَنِ النَّبِيِّ صلى الله عليه وسلم أَنَّهُ قَالَ ‏"‏ لاَ يَزَالُ يُسْتَجَابُ لِلْعَبْدِ مَا لَمْ يَدْعُ بِإِثْمٍ أَوْ قَطِيعَةِ رَحِمٍ مَا لَمْ يَسْتَعْجِلْ ‏"‏ ‏.‏ قِيلَ يَا رَسُولَ اللَّهِ مَا الاِسْتِعْجَالُ قَالَ ‏"‏ يَقُولُ قَدْ دَعَوْتُ وَقَدْ دَعَوْتُ فَلَمْ أَرَ يَسْتَجِيبُ لِي فَيَسْتَحْسِرُ عِنْدَ ذَلِكَ وَيَدَعُ الدُّعَاءَ ‏"‏ ‏.</a:t>
            </a:r>
          </a:p>
          <a:p>
            <a:pPr marL="0" indent="0">
              <a:buNone/>
            </a:pPr>
            <a:r>
              <a:rPr lang="en-US" sz="1600" dirty="0">
                <a:hlinkClick r:id="rId3"/>
              </a:rPr>
              <a:t>https://sunnah.com/muslim/48/127</a:t>
            </a:r>
            <a:endParaRPr lang="en-US" sz="2400" dirty="0"/>
          </a:p>
          <a:p>
            <a:pPr marL="0" indent="0">
              <a:buNone/>
            </a:pPr>
            <a:endParaRPr lang="en-US" sz="2400" dirty="0"/>
          </a:p>
          <a:p>
            <a:pPr marL="0" indent="0">
              <a:buNone/>
            </a:pPr>
            <a:r>
              <a:rPr lang="en-US" sz="2400" dirty="0"/>
              <a:t>Abu Huraira reported Allah's Messenger (</a:t>
            </a:r>
            <a:r>
              <a:rPr lang="ar-SA" sz="2400" dirty="0"/>
              <a:t>ﷺ) </a:t>
            </a:r>
            <a:r>
              <a:rPr lang="en-US" sz="2400" dirty="0"/>
              <a:t>as saying:</a:t>
            </a:r>
          </a:p>
          <a:p>
            <a:pPr marL="0" indent="0">
              <a:buNone/>
            </a:pPr>
            <a:r>
              <a:rPr lang="en-US" sz="2400" dirty="0"/>
              <a:t>The supplication of the servant is granted in case he does not supplicate for sin or for severing the ties of blood, or he does not become impatient. It was said: Allah's Messenger, what does:" If he does not grow impatient" imply? He said: That he should say like this: I supplicated and I supplicated but I did not find it being responded. and thus he becomes frustrated and abandons supplication.</a:t>
            </a:r>
          </a:p>
          <a:p>
            <a:pPr marL="0" indent="0">
              <a:buNone/>
            </a:pPr>
            <a:endParaRPr lang="en-US" sz="3600" dirty="0"/>
          </a:p>
        </p:txBody>
      </p:sp>
    </p:spTree>
    <p:extLst>
      <p:ext uri="{BB962C8B-B14F-4D97-AF65-F5344CB8AC3E}">
        <p14:creationId xmlns:p14="http://schemas.microsoft.com/office/powerpoint/2010/main" val="1229129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C7507-F602-4078-919A-AE49A9FF7BC7}"/>
              </a:ext>
            </a:extLst>
          </p:cNvPr>
          <p:cNvSpPr>
            <a:spLocks noGrp="1"/>
          </p:cNvSpPr>
          <p:nvPr>
            <p:ph type="title"/>
          </p:nvPr>
        </p:nvSpPr>
        <p:spPr/>
        <p:txBody>
          <a:bodyPr/>
          <a:lstStyle/>
          <a:p>
            <a:r>
              <a:rPr lang="en-US" dirty="0"/>
              <a:t>Six Better Times for Acceptance of </a:t>
            </a:r>
            <a:r>
              <a:rPr lang="ar-SA" dirty="0"/>
              <a:t>دعاء</a:t>
            </a:r>
            <a:br>
              <a:rPr lang="en-US" dirty="0"/>
            </a:br>
            <a:endParaRPr lang="en-US" dirty="0"/>
          </a:p>
        </p:txBody>
      </p:sp>
      <p:sp>
        <p:nvSpPr>
          <p:cNvPr id="3" name="Content Placeholder 2">
            <a:extLst>
              <a:ext uri="{FF2B5EF4-FFF2-40B4-BE49-F238E27FC236}">
                <a16:creationId xmlns:a16="http://schemas.microsoft.com/office/drawing/2014/main" id="{77AFBC25-0C79-4CA3-960E-4BB4B6B99F9D}"/>
              </a:ext>
            </a:extLst>
          </p:cNvPr>
          <p:cNvSpPr>
            <a:spLocks noGrp="1"/>
          </p:cNvSpPr>
          <p:nvPr>
            <p:ph idx="1"/>
          </p:nvPr>
        </p:nvSpPr>
        <p:spPr>
          <a:xfrm>
            <a:off x="646111" y="1853248"/>
            <a:ext cx="9713491" cy="4552034"/>
          </a:xfrm>
        </p:spPr>
        <p:txBody>
          <a:bodyPr/>
          <a:lstStyle/>
          <a:p>
            <a:pPr marL="0" indent="0">
              <a:buNone/>
            </a:pPr>
            <a:r>
              <a:rPr lang="en-US" dirty="0"/>
              <a:t>Allah Tala Listens all the times</a:t>
            </a:r>
            <a:endParaRPr lang="ar-SA" dirty="0"/>
          </a:p>
          <a:p>
            <a:pPr marL="0" indent="0" algn="r">
              <a:buNone/>
            </a:pPr>
            <a:r>
              <a:rPr lang="ar-SA" dirty="0"/>
              <a:t>وَإِذَا سَأَلَكَ عِبَادِي عَنِّي فَإِنِّي قَرِيبٌ ۖ أُجِيبُ دَعْوَةَ الدَّاعِ إِذَا دَعَانِ ۖ فَلْيَسْتَجِيبُوا لِي وَلْيُؤْمِنُوا بِي لَعَلَّهُمْ يَرْشُدُونَ ﴿١٨٦﴾</a:t>
            </a:r>
            <a:endParaRPr lang="en-US" dirty="0"/>
          </a:p>
          <a:p>
            <a:pPr marL="0" indent="0">
              <a:buNone/>
            </a:pPr>
            <a:endParaRPr lang="en-US" dirty="0"/>
          </a:p>
        </p:txBody>
      </p:sp>
      <p:sp>
        <p:nvSpPr>
          <p:cNvPr id="6" name="Slide Number Placeholder 5">
            <a:extLst>
              <a:ext uri="{FF2B5EF4-FFF2-40B4-BE49-F238E27FC236}">
                <a16:creationId xmlns:a16="http://schemas.microsoft.com/office/drawing/2014/main" id="{C3BC6ED6-9554-4A1F-A269-DCC47CDE7B5B}"/>
              </a:ext>
            </a:extLst>
          </p:cNvPr>
          <p:cNvSpPr>
            <a:spLocks noGrp="1"/>
          </p:cNvSpPr>
          <p:nvPr>
            <p:ph type="sldNum" sz="quarter" idx="12"/>
          </p:nvPr>
        </p:nvSpPr>
        <p:spPr/>
        <p:txBody>
          <a:bodyPr/>
          <a:lstStyle/>
          <a:p>
            <a:fld id="{D57F1E4F-1CFF-5643-939E-02111984F565}" type="slidenum">
              <a:rPr lang="en-US" smtClean="0"/>
              <a:t>29</a:t>
            </a:fld>
            <a:endParaRPr lang="en-US" dirty="0"/>
          </a:p>
        </p:txBody>
      </p:sp>
      <p:pic>
        <p:nvPicPr>
          <p:cNvPr id="9" name="Picture 8">
            <a:extLst>
              <a:ext uri="{FF2B5EF4-FFF2-40B4-BE49-F238E27FC236}">
                <a16:creationId xmlns:a16="http://schemas.microsoft.com/office/drawing/2014/main" id="{C2A94777-2A8F-4AE2-A9BF-727A3C75D2F1}"/>
              </a:ext>
            </a:extLst>
          </p:cNvPr>
          <p:cNvPicPr>
            <a:picLocks noChangeAspect="1"/>
          </p:cNvPicPr>
          <p:nvPr/>
        </p:nvPicPr>
        <p:blipFill>
          <a:blip r:embed="rId3"/>
          <a:stretch>
            <a:fillRect/>
          </a:stretch>
        </p:blipFill>
        <p:spPr>
          <a:xfrm>
            <a:off x="657895" y="3200400"/>
            <a:ext cx="9254002" cy="2883877"/>
          </a:xfrm>
          <a:prstGeom prst="rect">
            <a:avLst/>
          </a:prstGeom>
        </p:spPr>
      </p:pic>
    </p:spTree>
    <p:extLst>
      <p:ext uri="{BB962C8B-B14F-4D97-AF65-F5344CB8AC3E}">
        <p14:creationId xmlns:p14="http://schemas.microsoft.com/office/powerpoint/2010/main" val="2932827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A3FA5-E0CF-4F38-9143-4B30668A0ACA}"/>
              </a:ext>
            </a:extLst>
          </p:cNvPr>
          <p:cNvSpPr>
            <a:spLocks noGrp="1"/>
          </p:cNvSpPr>
          <p:nvPr>
            <p:ph type="title"/>
          </p:nvPr>
        </p:nvSpPr>
        <p:spPr/>
        <p:txBody>
          <a:bodyPr/>
          <a:lstStyle/>
          <a:p>
            <a:r>
              <a:rPr lang="en-US" dirty="0"/>
              <a:t>A Poet on </a:t>
            </a:r>
            <a:r>
              <a:rPr lang="ar-SA" dirty="0"/>
              <a:t>عشق</a:t>
            </a:r>
            <a:endParaRPr lang="en-US" dirty="0"/>
          </a:p>
        </p:txBody>
      </p:sp>
      <p:pic>
        <p:nvPicPr>
          <p:cNvPr id="4" name="Content Placeholder 3">
            <a:extLst>
              <a:ext uri="{FF2B5EF4-FFF2-40B4-BE49-F238E27FC236}">
                <a16:creationId xmlns:a16="http://schemas.microsoft.com/office/drawing/2014/main" id="{A87170BE-F53B-4F14-A13B-C5BDAFA2DAF4}"/>
              </a:ext>
            </a:extLst>
          </p:cNvPr>
          <p:cNvPicPr>
            <a:picLocks noGrp="1" noChangeAspect="1"/>
          </p:cNvPicPr>
          <p:nvPr>
            <p:ph idx="1"/>
          </p:nvPr>
        </p:nvPicPr>
        <p:blipFill>
          <a:blip r:embed="rId3"/>
          <a:stretch>
            <a:fillRect/>
          </a:stretch>
        </p:blipFill>
        <p:spPr>
          <a:xfrm>
            <a:off x="2953163" y="3696919"/>
            <a:ext cx="5247450" cy="907200"/>
          </a:xfrm>
          <a:prstGeom prst="rect">
            <a:avLst/>
          </a:prstGeom>
        </p:spPr>
      </p:pic>
      <p:sp>
        <p:nvSpPr>
          <p:cNvPr id="7" name="Slide Number Placeholder 6">
            <a:extLst>
              <a:ext uri="{FF2B5EF4-FFF2-40B4-BE49-F238E27FC236}">
                <a16:creationId xmlns:a16="http://schemas.microsoft.com/office/drawing/2014/main" id="{70DE943E-2B65-4CBA-9F09-CE4782C10369}"/>
              </a:ext>
            </a:extLst>
          </p:cNvPr>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4179977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093DD-226F-4AD6-B413-1F4062BFA301}"/>
              </a:ext>
            </a:extLst>
          </p:cNvPr>
          <p:cNvSpPr>
            <a:spLocks noGrp="1"/>
          </p:cNvSpPr>
          <p:nvPr>
            <p:ph type="title"/>
          </p:nvPr>
        </p:nvSpPr>
        <p:spPr/>
        <p:txBody>
          <a:bodyPr/>
          <a:lstStyle/>
          <a:p>
            <a:r>
              <a:rPr lang="en-US" dirty="0"/>
              <a:t>Components and Methods of </a:t>
            </a:r>
            <a:r>
              <a:rPr lang="en-US" dirty="0" err="1"/>
              <a:t>D’ua</a:t>
            </a:r>
            <a:endParaRPr lang="en-US" dirty="0"/>
          </a:p>
        </p:txBody>
      </p:sp>
      <p:pic>
        <p:nvPicPr>
          <p:cNvPr id="7" name="Content Placeholder 6">
            <a:extLst>
              <a:ext uri="{FF2B5EF4-FFF2-40B4-BE49-F238E27FC236}">
                <a16:creationId xmlns:a16="http://schemas.microsoft.com/office/drawing/2014/main" id="{DD36BC9F-634E-4D85-961E-EDD7C5D7BE56}"/>
              </a:ext>
            </a:extLst>
          </p:cNvPr>
          <p:cNvPicPr>
            <a:picLocks noGrp="1" noChangeAspect="1"/>
          </p:cNvPicPr>
          <p:nvPr>
            <p:ph idx="1"/>
          </p:nvPr>
        </p:nvPicPr>
        <p:blipFill>
          <a:blip r:embed="rId3"/>
          <a:stretch>
            <a:fillRect/>
          </a:stretch>
        </p:blipFill>
        <p:spPr>
          <a:xfrm>
            <a:off x="3515901" y="1502934"/>
            <a:ext cx="6177581" cy="585152"/>
          </a:xfrm>
          <a:prstGeom prst="rect">
            <a:avLst/>
          </a:prstGeom>
        </p:spPr>
      </p:pic>
      <p:sp>
        <p:nvSpPr>
          <p:cNvPr id="6" name="Slide Number Placeholder 5">
            <a:extLst>
              <a:ext uri="{FF2B5EF4-FFF2-40B4-BE49-F238E27FC236}">
                <a16:creationId xmlns:a16="http://schemas.microsoft.com/office/drawing/2014/main" id="{8064A6A0-73B7-4BD7-989F-5243CFB05561}"/>
              </a:ext>
            </a:extLst>
          </p:cNvPr>
          <p:cNvSpPr>
            <a:spLocks noGrp="1"/>
          </p:cNvSpPr>
          <p:nvPr>
            <p:ph type="sldNum" sz="quarter" idx="12"/>
          </p:nvPr>
        </p:nvSpPr>
        <p:spPr/>
        <p:txBody>
          <a:bodyPr/>
          <a:lstStyle/>
          <a:p>
            <a:fld id="{D57F1E4F-1CFF-5643-939E-02111984F565}" type="slidenum">
              <a:rPr lang="en-US" smtClean="0"/>
              <a:t>30</a:t>
            </a:fld>
            <a:endParaRPr lang="en-US" dirty="0"/>
          </a:p>
        </p:txBody>
      </p:sp>
      <p:pic>
        <p:nvPicPr>
          <p:cNvPr id="8" name="Picture 7">
            <a:extLst>
              <a:ext uri="{FF2B5EF4-FFF2-40B4-BE49-F238E27FC236}">
                <a16:creationId xmlns:a16="http://schemas.microsoft.com/office/drawing/2014/main" id="{57C5E7C7-0E66-41EA-8B18-02F722CB9C6C}"/>
              </a:ext>
            </a:extLst>
          </p:cNvPr>
          <p:cNvPicPr>
            <a:picLocks noChangeAspect="1"/>
          </p:cNvPicPr>
          <p:nvPr/>
        </p:nvPicPr>
        <p:blipFill>
          <a:blip r:embed="rId4"/>
          <a:stretch>
            <a:fillRect/>
          </a:stretch>
        </p:blipFill>
        <p:spPr>
          <a:xfrm>
            <a:off x="410781" y="2139823"/>
            <a:ext cx="9282701" cy="1658077"/>
          </a:xfrm>
          <a:prstGeom prst="rect">
            <a:avLst/>
          </a:prstGeom>
        </p:spPr>
      </p:pic>
      <p:pic>
        <p:nvPicPr>
          <p:cNvPr id="9" name="Picture 8">
            <a:extLst>
              <a:ext uri="{FF2B5EF4-FFF2-40B4-BE49-F238E27FC236}">
                <a16:creationId xmlns:a16="http://schemas.microsoft.com/office/drawing/2014/main" id="{BC3817E9-9707-49D4-B491-5C05BE8329E1}"/>
              </a:ext>
            </a:extLst>
          </p:cNvPr>
          <p:cNvPicPr>
            <a:picLocks noChangeAspect="1"/>
          </p:cNvPicPr>
          <p:nvPr/>
        </p:nvPicPr>
        <p:blipFill>
          <a:blip r:embed="rId5"/>
          <a:stretch>
            <a:fillRect/>
          </a:stretch>
        </p:blipFill>
        <p:spPr>
          <a:xfrm>
            <a:off x="410781" y="3825587"/>
            <a:ext cx="9282701" cy="2824151"/>
          </a:xfrm>
          <a:prstGeom prst="rect">
            <a:avLst/>
          </a:prstGeom>
        </p:spPr>
      </p:pic>
    </p:spTree>
    <p:extLst>
      <p:ext uri="{BB962C8B-B14F-4D97-AF65-F5344CB8AC3E}">
        <p14:creationId xmlns:p14="http://schemas.microsoft.com/office/powerpoint/2010/main" val="3928680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D6F64-05A2-448F-9D22-14316228905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D7627FD-B0ED-4D79-80BD-04706F7088DB}"/>
              </a:ext>
            </a:extLst>
          </p:cNvPr>
          <p:cNvSpPr>
            <a:spLocks noGrp="1"/>
          </p:cNvSpPr>
          <p:nvPr>
            <p:ph idx="1"/>
          </p:nvPr>
        </p:nvSpPr>
        <p:spPr>
          <a:xfrm>
            <a:off x="646111" y="1447800"/>
            <a:ext cx="9404723" cy="4957482"/>
          </a:xfrm>
        </p:spPr>
        <p:txBody>
          <a:bodyPr>
            <a:normAutofit fontScale="85000" lnSpcReduction="20000"/>
          </a:bodyPr>
          <a:lstStyle/>
          <a:p>
            <a:pPr marL="0" indent="0">
              <a:buNone/>
            </a:pPr>
            <a:r>
              <a:rPr lang="en-US" sz="2800" dirty="0"/>
              <a:t>One should fear Allah inside one's heart, with total</a:t>
            </a:r>
          </a:p>
          <a:p>
            <a:pPr marL="0" indent="0">
              <a:buNone/>
            </a:pPr>
            <a:r>
              <a:rPr lang="en-US" sz="2800" dirty="0"/>
              <a:t>submission to Him~. facing the Qiblah4 in a state of purity</a:t>
            </a:r>
          </a:p>
          <a:p>
            <a:pPr marL="0" indent="0">
              <a:buNone/>
            </a:pPr>
            <a:r>
              <a:rPr lang="en-US" sz="2800" dirty="0"/>
              <a:t>(after having performed ablution). Then one should raise</a:t>
            </a:r>
          </a:p>
          <a:p>
            <a:pPr marL="0" indent="0">
              <a:buNone/>
            </a:pPr>
            <a:r>
              <a:rPr lang="en-US" sz="2800" dirty="0"/>
              <a:t>one's hands to the Lord, starting by praising Him, invoking</a:t>
            </a:r>
          </a:p>
          <a:p>
            <a:pPr marL="0" indent="0">
              <a:buNone/>
            </a:pPr>
            <a:r>
              <a:rPr lang="en-US" sz="2800" dirty="0"/>
              <a:t>His Mercy upon Prophet Muhammad :!</a:t>
            </a:r>
            <a:r>
              <a:rPr lang="en-US" sz="2800" dirty="0" err="1"/>
              <a:t>i</a:t>
            </a:r>
            <a:r>
              <a:rPr lang="en-US" sz="2800" dirty="0"/>
              <a:t>, requesting His</a:t>
            </a:r>
          </a:p>
          <a:p>
            <a:pPr marL="0" indent="0">
              <a:buNone/>
            </a:pPr>
            <a:r>
              <a:rPr lang="en-US" sz="2800" dirty="0"/>
              <a:t>Forgiveness and the acceptance of one's repentance. Then,</a:t>
            </a:r>
          </a:p>
          <a:p>
            <a:pPr marL="0" indent="0">
              <a:buNone/>
            </a:pPr>
            <a:r>
              <a:rPr lang="en-US" sz="2800" dirty="0"/>
              <a:t>this is followed by relentlessly asking the Lord to help you in</a:t>
            </a:r>
          </a:p>
          <a:p>
            <a:pPr marL="0" indent="0">
              <a:buNone/>
            </a:pPr>
            <a:r>
              <a:rPr lang="en-US" sz="2800" dirty="0"/>
              <a:t>a particular matter, remembering Him by all His Names and</a:t>
            </a:r>
          </a:p>
          <a:p>
            <a:pPr marL="0" indent="0">
              <a:buNone/>
            </a:pPr>
            <a:r>
              <a:rPr lang="en-US" sz="2800" dirty="0"/>
              <a:t>Attributes, and affirming one's firm belief in Islamic</a:t>
            </a:r>
          </a:p>
          <a:p>
            <a:pPr marL="0" indent="0">
              <a:buNone/>
            </a:pPr>
            <a:r>
              <a:rPr lang="en-US" sz="2800" dirty="0"/>
              <a:t>Monotheism; namely those supplications which include the</a:t>
            </a:r>
          </a:p>
          <a:p>
            <a:pPr marL="0" indent="0">
              <a:buNone/>
            </a:pPr>
            <a:r>
              <a:rPr lang="en-US" sz="2800" b="1" dirty="0"/>
              <a:t>Greatest Name of Allah </a:t>
            </a:r>
            <a:r>
              <a:rPr lang="en-US" sz="2800" dirty="0"/>
              <a:t>~-</a:t>
            </a:r>
          </a:p>
        </p:txBody>
      </p:sp>
      <p:sp>
        <p:nvSpPr>
          <p:cNvPr id="6" name="Slide Number Placeholder 5">
            <a:extLst>
              <a:ext uri="{FF2B5EF4-FFF2-40B4-BE49-F238E27FC236}">
                <a16:creationId xmlns:a16="http://schemas.microsoft.com/office/drawing/2014/main" id="{8687B013-E5DE-4299-BA76-AB98CA6B8FB6}"/>
              </a:ext>
            </a:extLst>
          </p:cNvPr>
          <p:cNvSpPr>
            <a:spLocks noGrp="1"/>
          </p:cNvSpPr>
          <p:nvPr>
            <p:ph type="sldNum" sz="quarter" idx="12"/>
          </p:nvPr>
        </p:nvSpPr>
        <p:spPr/>
        <p:txBody>
          <a:bodyPr/>
          <a:lstStyle/>
          <a:p>
            <a:fld id="{D57F1E4F-1CFF-5643-939E-02111984F565}" type="slidenum">
              <a:rPr lang="en-US" smtClean="0"/>
              <a:t>31</a:t>
            </a:fld>
            <a:endParaRPr lang="en-US" dirty="0"/>
          </a:p>
        </p:txBody>
      </p:sp>
    </p:spTree>
    <p:extLst>
      <p:ext uri="{BB962C8B-B14F-4D97-AF65-F5344CB8AC3E}">
        <p14:creationId xmlns:p14="http://schemas.microsoft.com/office/powerpoint/2010/main" val="1222597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0CAB2-DFE2-4D41-BF85-A5947648B75D}"/>
              </a:ext>
            </a:extLst>
          </p:cNvPr>
          <p:cNvSpPr>
            <a:spLocks noGrp="1"/>
          </p:cNvSpPr>
          <p:nvPr>
            <p:ph type="title"/>
          </p:nvPr>
        </p:nvSpPr>
        <p:spPr/>
        <p:txBody>
          <a:bodyPr/>
          <a:lstStyle/>
          <a:p>
            <a:r>
              <a:rPr lang="en-US" dirty="0"/>
              <a:t>The Greatest Name of Allah?</a:t>
            </a:r>
          </a:p>
        </p:txBody>
      </p:sp>
      <p:sp>
        <p:nvSpPr>
          <p:cNvPr id="3" name="Content Placeholder 2">
            <a:extLst>
              <a:ext uri="{FF2B5EF4-FFF2-40B4-BE49-F238E27FC236}">
                <a16:creationId xmlns:a16="http://schemas.microsoft.com/office/drawing/2014/main" id="{A9471083-528E-430B-B958-723F20C24616}"/>
              </a:ext>
            </a:extLst>
          </p:cNvPr>
          <p:cNvSpPr>
            <a:spLocks noGrp="1"/>
          </p:cNvSpPr>
          <p:nvPr>
            <p:ph idx="1"/>
          </p:nvPr>
        </p:nvSpPr>
        <p:spPr/>
        <p:txBody>
          <a:bodyPr>
            <a:normAutofit/>
          </a:bodyPr>
          <a:lstStyle/>
          <a:p>
            <a:pPr marL="0" indent="0" algn="ctr">
              <a:buNone/>
            </a:pPr>
            <a:r>
              <a:rPr lang="en-US" sz="3200" dirty="0"/>
              <a:t>Different opinions?</a:t>
            </a:r>
          </a:p>
          <a:p>
            <a:r>
              <a:rPr lang="en-US" sz="3200" dirty="0"/>
              <a:t>Allah</a:t>
            </a:r>
          </a:p>
          <a:p>
            <a:r>
              <a:rPr lang="en-US" sz="3200" dirty="0"/>
              <a:t>All names are Great</a:t>
            </a:r>
          </a:p>
          <a:p>
            <a:r>
              <a:rPr lang="en-US" sz="3200" dirty="0"/>
              <a:t>Some are including Allah, Al-</a:t>
            </a:r>
            <a:r>
              <a:rPr lang="en-US" sz="3200" dirty="0" err="1"/>
              <a:t>Hayy</a:t>
            </a:r>
            <a:r>
              <a:rPr lang="en-US" sz="3200" dirty="0"/>
              <a:t>, Al-Qayyum, </a:t>
            </a:r>
          </a:p>
        </p:txBody>
      </p:sp>
      <p:sp>
        <p:nvSpPr>
          <p:cNvPr id="6" name="Slide Number Placeholder 5">
            <a:extLst>
              <a:ext uri="{FF2B5EF4-FFF2-40B4-BE49-F238E27FC236}">
                <a16:creationId xmlns:a16="http://schemas.microsoft.com/office/drawing/2014/main" id="{AF971603-1CAB-4316-A56D-878B8CFD7103}"/>
              </a:ext>
            </a:extLst>
          </p:cNvPr>
          <p:cNvSpPr>
            <a:spLocks noGrp="1"/>
          </p:cNvSpPr>
          <p:nvPr>
            <p:ph type="sldNum" sz="quarter" idx="12"/>
          </p:nvPr>
        </p:nvSpPr>
        <p:spPr/>
        <p:txBody>
          <a:bodyPr/>
          <a:lstStyle/>
          <a:p>
            <a:fld id="{D57F1E4F-1CFF-5643-939E-02111984F565}" type="slidenum">
              <a:rPr lang="en-US" smtClean="0"/>
              <a:t>32</a:t>
            </a:fld>
            <a:endParaRPr lang="en-US" dirty="0"/>
          </a:p>
        </p:txBody>
      </p:sp>
    </p:spTree>
    <p:extLst>
      <p:ext uri="{BB962C8B-B14F-4D97-AF65-F5344CB8AC3E}">
        <p14:creationId xmlns:p14="http://schemas.microsoft.com/office/powerpoint/2010/main" val="1383369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23538-8488-4E67-898F-91BFDF72229B}"/>
              </a:ext>
            </a:extLst>
          </p:cNvPr>
          <p:cNvSpPr>
            <a:spLocks noGrp="1"/>
          </p:cNvSpPr>
          <p:nvPr>
            <p:ph type="title"/>
          </p:nvPr>
        </p:nvSpPr>
        <p:spPr>
          <a:xfrm>
            <a:off x="646111" y="452718"/>
            <a:ext cx="9404723" cy="990599"/>
          </a:xfrm>
        </p:spPr>
        <p:txBody>
          <a:bodyPr/>
          <a:lstStyle/>
          <a:p>
            <a:r>
              <a:rPr lang="ar-SA" dirty="0"/>
              <a:t>دعاء</a:t>
            </a:r>
            <a:r>
              <a:rPr lang="en-US" dirty="0"/>
              <a:t> with </a:t>
            </a:r>
            <a:r>
              <a:rPr lang="ar-SA" dirty="0"/>
              <a:t>اسم الأعظم</a:t>
            </a:r>
            <a:endParaRPr lang="en-US" dirty="0"/>
          </a:p>
        </p:txBody>
      </p:sp>
      <p:sp>
        <p:nvSpPr>
          <p:cNvPr id="3" name="Content Placeholder 2">
            <a:extLst>
              <a:ext uri="{FF2B5EF4-FFF2-40B4-BE49-F238E27FC236}">
                <a16:creationId xmlns:a16="http://schemas.microsoft.com/office/drawing/2014/main" id="{1742F91E-61FF-47AA-9028-1AFE50F45ED1}"/>
              </a:ext>
            </a:extLst>
          </p:cNvPr>
          <p:cNvSpPr>
            <a:spLocks noGrp="1"/>
          </p:cNvSpPr>
          <p:nvPr>
            <p:ph idx="1"/>
          </p:nvPr>
        </p:nvSpPr>
        <p:spPr>
          <a:xfrm>
            <a:off x="404446" y="1550406"/>
            <a:ext cx="9645407" cy="4697994"/>
          </a:xfrm>
        </p:spPr>
        <p:txBody>
          <a:bodyPr/>
          <a:lstStyle/>
          <a:p>
            <a:pPr marL="0" indent="0">
              <a:buNone/>
            </a:pPr>
            <a:r>
              <a:rPr lang="en-US" dirty="0"/>
              <a:t>Example 1:</a:t>
            </a:r>
          </a:p>
          <a:p>
            <a:pPr marL="0" indent="0">
              <a:buNone/>
            </a:pPr>
            <a:endParaRPr lang="en-US" dirty="0"/>
          </a:p>
        </p:txBody>
      </p:sp>
      <p:sp>
        <p:nvSpPr>
          <p:cNvPr id="6" name="Slide Number Placeholder 5">
            <a:extLst>
              <a:ext uri="{FF2B5EF4-FFF2-40B4-BE49-F238E27FC236}">
                <a16:creationId xmlns:a16="http://schemas.microsoft.com/office/drawing/2014/main" id="{1485ED7E-520A-406E-B451-5086B7DB0BD8}"/>
              </a:ext>
            </a:extLst>
          </p:cNvPr>
          <p:cNvSpPr>
            <a:spLocks noGrp="1"/>
          </p:cNvSpPr>
          <p:nvPr>
            <p:ph type="sldNum" sz="quarter" idx="12"/>
          </p:nvPr>
        </p:nvSpPr>
        <p:spPr/>
        <p:txBody>
          <a:bodyPr/>
          <a:lstStyle/>
          <a:p>
            <a:fld id="{D57F1E4F-1CFF-5643-939E-02111984F565}" type="slidenum">
              <a:rPr lang="en-US" smtClean="0"/>
              <a:t>33</a:t>
            </a:fld>
            <a:endParaRPr lang="en-US" dirty="0"/>
          </a:p>
        </p:txBody>
      </p:sp>
      <p:pic>
        <p:nvPicPr>
          <p:cNvPr id="7" name="Picture 6">
            <a:extLst>
              <a:ext uri="{FF2B5EF4-FFF2-40B4-BE49-F238E27FC236}">
                <a16:creationId xmlns:a16="http://schemas.microsoft.com/office/drawing/2014/main" id="{F9112787-C16A-481D-89B7-6E3FF4C1104F}"/>
              </a:ext>
            </a:extLst>
          </p:cNvPr>
          <p:cNvPicPr>
            <a:picLocks noChangeAspect="1"/>
          </p:cNvPicPr>
          <p:nvPr/>
        </p:nvPicPr>
        <p:blipFill>
          <a:blip r:embed="rId3"/>
          <a:stretch>
            <a:fillRect/>
          </a:stretch>
        </p:blipFill>
        <p:spPr>
          <a:xfrm>
            <a:off x="565660" y="2546573"/>
            <a:ext cx="8920516" cy="2761022"/>
          </a:xfrm>
          <a:prstGeom prst="rect">
            <a:avLst/>
          </a:prstGeom>
        </p:spPr>
      </p:pic>
      <p:pic>
        <p:nvPicPr>
          <p:cNvPr id="9" name="Picture 8">
            <a:extLst>
              <a:ext uri="{FF2B5EF4-FFF2-40B4-BE49-F238E27FC236}">
                <a16:creationId xmlns:a16="http://schemas.microsoft.com/office/drawing/2014/main" id="{B459D045-F60D-41FC-9C0F-A543CE65FE61}"/>
              </a:ext>
            </a:extLst>
          </p:cNvPr>
          <p:cNvPicPr>
            <a:picLocks noChangeAspect="1"/>
          </p:cNvPicPr>
          <p:nvPr/>
        </p:nvPicPr>
        <p:blipFill>
          <a:blip r:embed="rId4"/>
          <a:stretch>
            <a:fillRect/>
          </a:stretch>
        </p:blipFill>
        <p:spPr>
          <a:xfrm>
            <a:off x="2885626" y="5307595"/>
            <a:ext cx="6600550" cy="975981"/>
          </a:xfrm>
          <a:prstGeom prst="rect">
            <a:avLst/>
          </a:prstGeom>
        </p:spPr>
      </p:pic>
    </p:spTree>
    <p:extLst>
      <p:ext uri="{BB962C8B-B14F-4D97-AF65-F5344CB8AC3E}">
        <p14:creationId xmlns:p14="http://schemas.microsoft.com/office/powerpoint/2010/main" val="1217475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DC03B-F67A-4E88-9A56-672DA0211C85}"/>
              </a:ext>
            </a:extLst>
          </p:cNvPr>
          <p:cNvSpPr>
            <a:spLocks noGrp="1"/>
          </p:cNvSpPr>
          <p:nvPr>
            <p:ph type="title"/>
          </p:nvPr>
        </p:nvSpPr>
        <p:spPr/>
        <p:txBody>
          <a:bodyPr/>
          <a:lstStyle/>
          <a:p>
            <a:r>
              <a:rPr lang="en-US" dirty="0"/>
              <a:t>Example 2</a:t>
            </a:r>
          </a:p>
        </p:txBody>
      </p:sp>
      <p:pic>
        <p:nvPicPr>
          <p:cNvPr id="7" name="Content Placeholder 6">
            <a:extLst>
              <a:ext uri="{FF2B5EF4-FFF2-40B4-BE49-F238E27FC236}">
                <a16:creationId xmlns:a16="http://schemas.microsoft.com/office/drawing/2014/main" id="{6CC98AF0-B1EB-4FE4-8D68-6775CEB40B9F}"/>
              </a:ext>
            </a:extLst>
          </p:cNvPr>
          <p:cNvPicPr>
            <a:picLocks noGrp="1" noChangeAspect="1"/>
          </p:cNvPicPr>
          <p:nvPr>
            <p:ph idx="1"/>
          </p:nvPr>
        </p:nvPicPr>
        <p:blipFill>
          <a:blip r:embed="rId3"/>
          <a:stretch>
            <a:fillRect/>
          </a:stretch>
        </p:blipFill>
        <p:spPr>
          <a:xfrm>
            <a:off x="371434" y="1600200"/>
            <a:ext cx="10257499" cy="4519246"/>
          </a:xfrm>
          <a:prstGeom prst="rect">
            <a:avLst/>
          </a:prstGeom>
        </p:spPr>
      </p:pic>
      <p:sp>
        <p:nvSpPr>
          <p:cNvPr id="6" name="Slide Number Placeholder 5">
            <a:extLst>
              <a:ext uri="{FF2B5EF4-FFF2-40B4-BE49-F238E27FC236}">
                <a16:creationId xmlns:a16="http://schemas.microsoft.com/office/drawing/2014/main" id="{2903C6EC-4699-4A6E-8419-43EA82D5A78F}"/>
              </a:ext>
            </a:extLst>
          </p:cNvPr>
          <p:cNvSpPr>
            <a:spLocks noGrp="1"/>
          </p:cNvSpPr>
          <p:nvPr>
            <p:ph type="sldNum" sz="quarter" idx="12"/>
          </p:nvPr>
        </p:nvSpPr>
        <p:spPr/>
        <p:txBody>
          <a:bodyPr/>
          <a:lstStyle/>
          <a:p>
            <a:fld id="{D57F1E4F-1CFF-5643-939E-02111984F565}" type="slidenum">
              <a:rPr lang="en-US" smtClean="0"/>
              <a:t>34</a:t>
            </a:fld>
            <a:endParaRPr lang="en-US" dirty="0"/>
          </a:p>
        </p:txBody>
      </p:sp>
    </p:spTree>
    <p:extLst>
      <p:ext uri="{BB962C8B-B14F-4D97-AF65-F5344CB8AC3E}">
        <p14:creationId xmlns:p14="http://schemas.microsoft.com/office/powerpoint/2010/main" val="2563767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7F238-C025-4C64-98A0-3AB85E3C7735}"/>
              </a:ext>
            </a:extLst>
          </p:cNvPr>
          <p:cNvSpPr>
            <a:spLocks noGrp="1"/>
          </p:cNvSpPr>
          <p:nvPr>
            <p:ph type="title"/>
          </p:nvPr>
        </p:nvSpPr>
        <p:spPr/>
        <p:txBody>
          <a:bodyPr/>
          <a:lstStyle/>
          <a:p>
            <a:r>
              <a:rPr lang="en-US" sz="2000" dirty="0"/>
              <a:t>Example 3:</a:t>
            </a:r>
          </a:p>
        </p:txBody>
      </p:sp>
      <p:pic>
        <p:nvPicPr>
          <p:cNvPr id="7" name="Content Placeholder 6">
            <a:extLst>
              <a:ext uri="{FF2B5EF4-FFF2-40B4-BE49-F238E27FC236}">
                <a16:creationId xmlns:a16="http://schemas.microsoft.com/office/drawing/2014/main" id="{C4CA8073-188D-422D-8629-3B85CBAE64F0}"/>
              </a:ext>
            </a:extLst>
          </p:cNvPr>
          <p:cNvPicPr>
            <a:picLocks noGrp="1" noChangeAspect="1"/>
          </p:cNvPicPr>
          <p:nvPr>
            <p:ph idx="1"/>
          </p:nvPr>
        </p:nvPicPr>
        <p:blipFill>
          <a:blip r:embed="rId3"/>
          <a:stretch>
            <a:fillRect/>
          </a:stretch>
        </p:blipFill>
        <p:spPr>
          <a:xfrm>
            <a:off x="766450" y="988700"/>
            <a:ext cx="9467879" cy="4016053"/>
          </a:xfrm>
          <a:prstGeom prst="rect">
            <a:avLst/>
          </a:prstGeom>
        </p:spPr>
      </p:pic>
      <p:sp>
        <p:nvSpPr>
          <p:cNvPr id="6" name="Slide Number Placeholder 5">
            <a:extLst>
              <a:ext uri="{FF2B5EF4-FFF2-40B4-BE49-F238E27FC236}">
                <a16:creationId xmlns:a16="http://schemas.microsoft.com/office/drawing/2014/main" id="{F9B11DE1-5682-4468-8223-4C31CB6912AE}"/>
              </a:ext>
            </a:extLst>
          </p:cNvPr>
          <p:cNvSpPr>
            <a:spLocks noGrp="1"/>
          </p:cNvSpPr>
          <p:nvPr>
            <p:ph type="sldNum" sz="quarter" idx="12"/>
          </p:nvPr>
        </p:nvSpPr>
        <p:spPr/>
        <p:txBody>
          <a:bodyPr/>
          <a:lstStyle/>
          <a:p>
            <a:fld id="{D57F1E4F-1CFF-5643-939E-02111984F565}" type="slidenum">
              <a:rPr lang="en-US" smtClean="0"/>
              <a:t>35</a:t>
            </a:fld>
            <a:endParaRPr lang="en-US" dirty="0"/>
          </a:p>
        </p:txBody>
      </p:sp>
    </p:spTree>
    <p:extLst>
      <p:ext uri="{BB962C8B-B14F-4D97-AF65-F5344CB8AC3E}">
        <p14:creationId xmlns:p14="http://schemas.microsoft.com/office/powerpoint/2010/main" val="1103276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ED6FD-700F-446B-8783-29BECA83736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58E8852-3973-4BB6-9C39-66F0E99DF327}"/>
              </a:ext>
            </a:extLst>
          </p:cNvPr>
          <p:cNvSpPr>
            <a:spLocks noGrp="1"/>
          </p:cNvSpPr>
          <p:nvPr>
            <p:ph idx="1"/>
          </p:nvPr>
        </p:nvSpPr>
        <p:spPr>
          <a:xfrm>
            <a:off x="645130" y="1063416"/>
            <a:ext cx="9404723" cy="5184983"/>
          </a:xfrm>
        </p:spPr>
        <p:txBody>
          <a:bodyPr>
            <a:normAutofit lnSpcReduction="10000"/>
          </a:bodyPr>
          <a:lstStyle/>
          <a:p>
            <a:pPr marL="0" indent="0">
              <a:buNone/>
            </a:pPr>
            <a:r>
              <a:rPr lang="en-US" sz="2800" dirty="0"/>
              <a:t>“O Allah! I ask You that all praise is Yours. There is no true god except You, You are Al-Mannan, the Originator of the Heavens and Earth, Possessor of Majesty and Honor. O the Ever-Living, O Self-Subsisting“. The Prophet (peace be upon him) then said: “He has supplicated to Allah using His Greatest Name; when supplicated with this Name, He answers, and when asked with this Name He gives”.</a:t>
            </a:r>
          </a:p>
          <a:p>
            <a:pPr marL="0" indent="0">
              <a:buNone/>
            </a:pPr>
            <a:r>
              <a:rPr lang="ar-SA" sz="2800" b="1" dirty="0"/>
              <a:t>المَنَّان  </a:t>
            </a:r>
            <a:r>
              <a:rPr lang="en-US" sz="2800" b="1" dirty="0"/>
              <a:t>Al-</a:t>
            </a:r>
            <a:r>
              <a:rPr lang="en-US" sz="2800" b="1" dirty="0" err="1"/>
              <a:t>Mannaan</a:t>
            </a:r>
            <a:r>
              <a:rPr lang="en-US" sz="2800" b="1" dirty="0"/>
              <a:t> </a:t>
            </a:r>
            <a:r>
              <a:rPr lang="en-US" sz="2800" dirty="0"/>
              <a:t>(the Beneficent </a:t>
            </a:r>
            <a:r>
              <a:rPr lang="en-US" sz="2800" dirty="0" err="1"/>
              <a:t>Bestower</a:t>
            </a:r>
            <a:r>
              <a:rPr lang="en-US" sz="2800" dirty="0"/>
              <a:t> of bounties), the One such that all favors and blessings originate from Him, He is the One Who granted them and favored the creation with them.</a:t>
            </a:r>
          </a:p>
          <a:p>
            <a:pPr marL="0" indent="0">
              <a:buNone/>
            </a:pPr>
            <a:endParaRPr lang="en-US" dirty="0"/>
          </a:p>
        </p:txBody>
      </p:sp>
      <p:sp>
        <p:nvSpPr>
          <p:cNvPr id="6" name="Slide Number Placeholder 5">
            <a:extLst>
              <a:ext uri="{FF2B5EF4-FFF2-40B4-BE49-F238E27FC236}">
                <a16:creationId xmlns:a16="http://schemas.microsoft.com/office/drawing/2014/main" id="{551AA342-A1B2-4804-B9E2-0D0949C72640}"/>
              </a:ext>
            </a:extLst>
          </p:cNvPr>
          <p:cNvSpPr>
            <a:spLocks noGrp="1"/>
          </p:cNvSpPr>
          <p:nvPr>
            <p:ph type="sldNum" sz="quarter" idx="12"/>
          </p:nvPr>
        </p:nvSpPr>
        <p:spPr/>
        <p:txBody>
          <a:bodyPr/>
          <a:lstStyle/>
          <a:p>
            <a:fld id="{D57F1E4F-1CFF-5643-939E-02111984F565}" type="slidenum">
              <a:rPr lang="en-US" smtClean="0"/>
              <a:t>36</a:t>
            </a:fld>
            <a:endParaRPr lang="en-US" dirty="0"/>
          </a:p>
        </p:txBody>
      </p:sp>
    </p:spTree>
    <p:extLst>
      <p:ext uri="{BB962C8B-B14F-4D97-AF65-F5344CB8AC3E}">
        <p14:creationId xmlns:p14="http://schemas.microsoft.com/office/powerpoint/2010/main" val="3177491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0A2A8-A9F7-4575-BBA4-83BB439F8F03}"/>
              </a:ext>
            </a:extLst>
          </p:cNvPr>
          <p:cNvSpPr>
            <a:spLocks noGrp="1"/>
          </p:cNvSpPr>
          <p:nvPr>
            <p:ph type="title"/>
          </p:nvPr>
        </p:nvSpPr>
        <p:spPr>
          <a:xfrm>
            <a:off x="646111" y="452718"/>
            <a:ext cx="8216535" cy="92405"/>
          </a:xfrm>
        </p:spPr>
        <p:txBody>
          <a:bodyPr/>
          <a:lstStyle/>
          <a:p>
            <a:endParaRPr lang="en-US" dirty="0"/>
          </a:p>
        </p:txBody>
      </p:sp>
      <p:pic>
        <p:nvPicPr>
          <p:cNvPr id="7" name="Content Placeholder 6">
            <a:extLst>
              <a:ext uri="{FF2B5EF4-FFF2-40B4-BE49-F238E27FC236}">
                <a16:creationId xmlns:a16="http://schemas.microsoft.com/office/drawing/2014/main" id="{2D70DD9E-D808-4FE3-82F9-FDCFF19DA17D}"/>
              </a:ext>
            </a:extLst>
          </p:cNvPr>
          <p:cNvPicPr>
            <a:picLocks noGrp="1" noChangeAspect="1"/>
          </p:cNvPicPr>
          <p:nvPr>
            <p:ph idx="1"/>
          </p:nvPr>
        </p:nvPicPr>
        <p:blipFill>
          <a:blip r:embed="rId3"/>
          <a:stretch>
            <a:fillRect/>
          </a:stretch>
        </p:blipFill>
        <p:spPr>
          <a:xfrm>
            <a:off x="2062040" y="566005"/>
            <a:ext cx="7338163" cy="699680"/>
          </a:xfrm>
          <a:prstGeom prst="rect">
            <a:avLst/>
          </a:prstGeom>
        </p:spPr>
      </p:pic>
      <p:sp>
        <p:nvSpPr>
          <p:cNvPr id="6" name="Slide Number Placeholder 5">
            <a:extLst>
              <a:ext uri="{FF2B5EF4-FFF2-40B4-BE49-F238E27FC236}">
                <a16:creationId xmlns:a16="http://schemas.microsoft.com/office/drawing/2014/main" id="{9A7D81FD-E22A-4BAB-B4F6-E9D54CE47920}"/>
              </a:ext>
            </a:extLst>
          </p:cNvPr>
          <p:cNvSpPr>
            <a:spLocks noGrp="1"/>
          </p:cNvSpPr>
          <p:nvPr>
            <p:ph type="sldNum" sz="quarter" idx="12"/>
          </p:nvPr>
        </p:nvSpPr>
        <p:spPr/>
        <p:txBody>
          <a:bodyPr/>
          <a:lstStyle/>
          <a:p>
            <a:fld id="{D57F1E4F-1CFF-5643-939E-02111984F565}" type="slidenum">
              <a:rPr lang="en-US" smtClean="0"/>
              <a:t>37</a:t>
            </a:fld>
            <a:endParaRPr lang="en-US" dirty="0"/>
          </a:p>
        </p:txBody>
      </p:sp>
      <p:pic>
        <p:nvPicPr>
          <p:cNvPr id="8" name="Picture 7">
            <a:extLst>
              <a:ext uri="{FF2B5EF4-FFF2-40B4-BE49-F238E27FC236}">
                <a16:creationId xmlns:a16="http://schemas.microsoft.com/office/drawing/2014/main" id="{20C0F2AC-ACC5-4B7B-84D0-6ACC275A22F1}"/>
              </a:ext>
            </a:extLst>
          </p:cNvPr>
          <p:cNvPicPr>
            <a:picLocks noChangeAspect="1"/>
          </p:cNvPicPr>
          <p:nvPr/>
        </p:nvPicPr>
        <p:blipFill>
          <a:blip r:embed="rId4"/>
          <a:stretch>
            <a:fillRect/>
          </a:stretch>
        </p:blipFill>
        <p:spPr>
          <a:xfrm>
            <a:off x="1971653" y="1102270"/>
            <a:ext cx="7428550" cy="2166981"/>
          </a:xfrm>
          <a:prstGeom prst="rect">
            <a:avLst/>
          </a:prstGeom>
        </p:spPr>
      </p:pic>
      <p:sp>
        <p:nvSpPr>
          <p:cNvPr id="9" name="Rectangle 8">
            <a:extLst>
              <a:ext uri="{FF2B5EF4-FFF2-40B4-BE49-F238E27FC236}">
                <a16:creationId xmlns:a16="http://schemas.microsoft.com/office/drawing/2014/main" id="{64059D60-FAC0-4492-AEB6-82988D2BCC37}"/>
              </a:ext>
            </a:extLst>
          </p:cNvPr>
          <p:cNvSpPr/>
          <p:nvPr/>
        </p:nvSpPr>
        <p:spPr>
          <a:xfrm>
            <a:off x="927465" y="3588749"/>
            <a:ext cx="9148520" cy="2954655"/>
          </a:xfrm>
          <a:prstGeom prst="rect">
            <a:avLst/>
          </a:prstGeom>
        </p:spPr>
        <p:txBody>
          <a:bodyPr wrap="square">
            <a:spAutoFit/>
          </a:bodyPr>
          <a:lstStyle/>
          <a:p>
            <a:r>
              <a:rPr lang="en-US" sz="2400" dirty="0"/>
              <a:t>"The Greatest Name of Allah is in these two Verses (Your </a:t>
            </a:r>
            <a:r>
              <a:rPr lang="en-US" sz="2400" i="1" dirty="0" err="1"/>
              <a:t>ilah</a:t>
            </a:r>
            <a:r>
              <a:rPr lang="en-US" sz="2400" i="1" dirty="0"/>
              <a:t> </a:t>
            </a:r>
            <a:r>
              <a:rPr lang="en-US" sz="2400" dirty="0"/>
              <a:t>(god) is one </a:t>
            </a:r>
            <a:r>
              <a:rPr lang="en-US" sz="2400" i="1" dirty="0" err="1"/>
              <a:t>ilah</a:t>
            </a:r>
            <a:r>
              <a:rPr lang="en-US" sz="2400" i="1" dirty="0"/>
              <a:t> </a:t>
            </a:r>
            <a:r>
              <a:rPr lang="en-US" sz="2400" dirty="0"/>
              <a:t>(Allah), </a:t>
            </a:r>
            <a:r>
              <a:rPr lang="en-US" sz="2400" i="1" dirty="0"/>
              <a:t>(la </a:t>
            </a:r>
            <a:r>
              <a:rPr lang="en-US" sz="2400" i="1" dirty="0" err="1"/>
              <a:t>ilaha</a:t>
            </a:r>
            <a:r>
              <a:rPr lang="en-US" sz="2400" i="1" dirty="0"/>
              <a:t> ilia </a:t>
            </a:r>
            <a:r>
              <a:rPr lang="en-US" sz="2400" i="1" dirty="0" err="1"/>
              <a:t>huwa</a:t>
            </a:r>
            <a:r>
              <a:rPr lang="en-US" sz="2400" i="1" dirty="0"/>
              <a:t>) </a:t>
            </a:r>
            <a:r>
              <a:rPr lang="en-US" sz="2400" dirty="0"/>
              <a:t>none who has the right to be worshipped but He, the Most Gracious, the Most Merciful)1 and (Allah! </a:t>
            </a:r>
            <a:r>
              <a:rPr lang="en-US" sz="2400" i="1" dirty="0"/>
              <a:t>(la </a:t>
            </a:r>
            <a:r>
              <a:rPr lang="en-US" sz="2400" i="1" dirty="0" err="1"/>
              <a:t>ilaha</a:t>
            </a:r>
            <a:r>
              <a:rPr lang="en-US" sz="2400" i="1" dirty="0"/>
              <a:t> ilia </a:t>
            </a:r>
            <a:r>
              <a:rPr lang="en-US" sz="2400" i="1" dirty="0" err="1"/>
              <a:t>huwa</a:t>
            </a:r>
            <a:r>
              <a:rPr lang="en-US" sz="2400" i="1" dirty="0"/>
              <a:t>) </a:t>
            </a:r>
            <a:r>
              <a:rPr lang="en-US" sz="2400" dirty="0"/>
              <a:t>none who has the right to be worshipped but He. </a:t>
            </a:r>
            <a:r>
              <a:rPr lang="en-US" sz="2400" i="1" dirty="0"/>
              <a:t>Al-Hayyu-1-Qayyum </a:t>
            </a:r>
            <a:r>
              <a:rPr lang="en-US" sz="2400" dirty="0"/>
              <a:t>(the Ever Living, the One who sustains and protects all that exists))</a:t>
            </a:r>
          </a:p>
          <a:p>
            <a:r>
              <a:rPr lang="en-US" dirty="0"/>
              <a:t>.</a:t>
            </a:r>
          </a:p>
        </p:txBody>
      </p:sp>
    </p:spTree>
    <p:extLst>
      <p:ext uri="{BB962C8B-B14F-4D97-AF65-F5344CB8AC3E}">
        <p14:creationId xmlns:p14="http://schemas.microsoft.com/office/powerpoint/2010/main" val="32176636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76459-3B96-4CE4-8505-7330BDFCA593}"/>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6E84EF8C-646A-4750-8300-BF022BD9F036}"/>
              </a:ext>
            </a:extLst>
          </p:cNvPr>
          <p:cNvPicPr>
            <a:picLocks noGrp="1" noChangeAspect="1"/>
          </p:cNvPicPr>
          <p:nvPr>
            <p:ph idx="1"/>
          </p:nvPr>
        </p:nvPicPr>
        <p:blipFill>
          <a:blip r:embed="rId3"/>
          <a:stretch>
            <a:fillRect/>
          </a:stretch>
        </p:blipFill>
        <p:spPr>
          <a:xfrm>
            <a:off x="646110" y="380273"/>
            <a:ext cx="9404723" cy="2135054"/>
          </a:xfrm>
          <a:prstGeom prst="rect">
            <a:avLst/>
          </a:prstGeom>
        </p:spPr>
      </p:pic>
      <p:sp>
        <p:nvSpPr>
          <p:cNvPr id="6" name="Slide Number Placeholder 5">
            <a:extLst>
              <a:ext uri="{FF2B5EF4-FFF2-40B4-BE49-F238E27FC236}">
                <a16:creationId xmlns:a16="http://schemas.microsoft.com/office/drawing/2014/main" id="{2BEE072E-BDDC-46C7-9175-1F57C19F6900}"/>
              </a:ext>
            </a:extLst>
          </p:cNvPr>
          <p:cNvSpPr>
            <a:spLocks noGrp="1"/>
          </p:cNvSpPr>
          <p:nvPr>
            <p:ph type="sldNum" sz="quarter" idx="12"/>
          </p:nvPr>
        </p:nvSpPr>
        <p:spPr/>
        <p:txBody>
          <a:bodyPr/>
          <a:lstStyle/>
          <a:p>
            <a:fld id="{D57F1E4F-1CFF-5643-939E-02111984F565}" type="slidenum">
              <a:rPr lang="en-US" smtClean="0"/>
              <a:t>38</a:t>
            </a:fld>
            <a:endParaRPr lang="en-US" dirty="0"/>
          </a:p>
        </p:txBody>
      </p:sp>
      <p:sp>
        <p:nvSpPr>
          <p:cNvPr id="8" name="Rectangle 7">
            <a:extLst>
              <a:ext uri="{FF2B5EF4-FFF2-40B4-BE49-F238E27FC236}">
                <a16:creationId xmlns:a16="http://schemas.microsoft.com/office/drawing/2014/main" id="{C1FD2B51-5206-4490-8B48-3ACCD890379B}"/>
              </a:ext>
            </a:extLst>
          </p:cNvPr>
          <p:cNvSpPr/>
          <p:nvPr/>
        </p:nvSpPr>
        <p:spPr>
          <a:xfrm>
            <a:off x="646110" y="2784408"/>
            <a:ext cx="9404722" cy="3046988"/>
          </a:xfrm>
          <a:prstGeom prst="rect">
            <a:avLst/>
          </a:prstGeom>
        </p:spPr>
        <p:txBody>
          <a:bodyPr wrap="square">
            <a:spAutoFit/>
          </a:bodyPr>
          <a:lstStyle/>
          <a:p>
            <a:r>
              <a:rPr lang="en-US" sz="2400" dirty="0"/>
              <a:t>There is in the Musnad of Imam Ahmad and the Sahih book of Al-Hakim, a Hadith reported by Abu </a:t>
            </a:r>
            <a:r>
              <a:rPr lang="en-US" sz="2400" dirty="0" err="1"/>
              <a:t>Hurayrah</a:t>
            </a:r>
            <a:r>
              <a:rPr lang="en-US" sz="2400" dirty="0"/>
              <a:t>, Anas bin Malik and </a:t>
            </a:r>
            <a:r>
              <a:rPr lang="en-US" sz="2400" dirty="0" err="1"/>
              <a:t>Rabee'ah</a:t>
            </a:r>
            <a:r>
              <a:rPr lang="en-US" sz="2400" dirty="0"/>
              <a:t> bin 'Amir :, that the Prophet ~ said:</a:t>
            </a:r>
          </a:p>
          <a:p>
            <a:r>
              <a:rPr lang="en-US" sz="2400" dirty="0"/>
              <a:t>"observe supplicating to Allah ~ with the expression: </a:t>
            </a:r>
            <a:r>
              <a:rPr lang="en-US" sz="2400" dirty="0" err="1"/>
              <a:t>DhalJalal</a:t>
            </a:r>
            <a:endParaRPr lang="en-US" sz="2400" dirty="0"/>
          </a:p>
          <a:p>
            <a:r>
              <a:rPr lang="en-US" sz="2400" dirty="0" err="1"/>
              <a:t>wal</a:t>
            </a:r>
            <a:r>
              <a:rPr lang="en-US" sz="2400" dirty="0"/>
              <a:t>-Ikram (Owner of Majesty and </a:t>
            </a:r>
            <a:r>
              <a:rPr lang="en-US" sz="2400" dirty="0" err="1"/>
              <a:t>Honour</a:t>
            </a:r>
            <a:r>
              <a:rPr lang="en-US" sz="2400" dirty="0"/>
              <a:t>)"</a:t>
            </a:r>
          </a:p>
          <a:p>
            <a:r>
              <a:rPr lang="en-US" sz="2400" dirty="0"/>
              <a:t>,</a:t>
            </a:r>
          </a:p>
          <a:p>
            <a:r>
              <a:rPr lang="en-US" sz="2400" dirty="0"/>
              <a:t>meaning: adhere to this, supplicating to Allah constantly,</a:t>
            </a:r>
          </a:p>
          <a:p>
            <a:r>
              <a:rPr lang="en-US" sz="2400" dirty="0"/>
              <a:t>using this expression.</a:t>
            </a:r>
          </a:p>
        </p:txBody>
      </p:sp>
    </p:spTree>
    <p:extLst>
      <p:ext uri="{BB962C8B-B14F-4D97-AF65-F5344CB8AC3E}">
        <p14:creationId xmlns:p14="http://schemas.microsoft.com/office/powerpoint/2010/main" val="11416957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5977-0963-447F-AB5C-E12ACE0B4BCC}"/>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91A8A9CB-E69F-432F-B8A3-90DA43EA60BF}"/>
              </a:ext>
            </a:extLst>
          </p:cNvPr>
          <p:cNvPicPr>
            <a:picLocks noGrp="1" noChangeAspect="1"/>
          </p:cNvPicPr>
          <p:nvPr>
            <p:ph idx="1"/>
          </p:nvPr>
        </p:nvPicPr>
        <p:blipFill>
          <a:blip r:embed="rId3"/>
          <a:stretch>
            <a:fillRect/>
          </a:stretch>
        </p:blipFill>
        <p:spPr>
          <a:xfrm>
            <a:off x="717284" y="289867"/>
            <a:ext cx="9404723" cy="1446881"/>
          </a:xfrm>
          <a:prstGeom prst="rect">
            <a:avLst/>
          </a:prstGeom>
        </p:spPr>
      </p:pic>
      <p:sp>
        <p:nvSpPr>
          <p:cNvPr id="6" name="Slide Number Placeholder 5">
            <a:extLst>
              <a:ext uri="{FF2B5EF4-FFF2-40B4-BE49-F238E27FC236}">
                <a16:creationId xmlns:a16="http://schemas.microsoft.com/office/drawing/2014/main" id="{2F831AF8-797F-4AE1-AF54-2B54040511AF}"/>
              </a:ext>
            </a:extLst>
          </p:cNvPr>
          <p:cNvSpPr>
            <a:spLocks noGrp="1"/>
          </p:cNvSpPr>
          <p:nvPr>
            <p:ph type="sldNum" sz="quarter" idx="12"/>
          </p:nvPr>
        </p:nvSpPr>
        <p:spPr/>
        <p:txBody>
          <a:bodyPr/>
          <a:lstStyle/>
          <a:p>
            <a:fld id="{D57F1E4F-1CFF-5643-939E-02111984F565}" type="slidenum">
              <a:rPr lang="en-US" smtClean="0"/>
              <a:t>39</a:t>
            </a:fld>
            <a:endParaRPr lang="en-US" dirty="0"/>
          </a:p>
        </p:txBody>
      </p:sp>
      <p:pic>
        <p:nvPicPr>
          <p:cNvPr id="8" name="Picture 7">
            <a:extLst>
              <a:ext uri="{FF2B5EF4-FFF2-40B4-BE49-F238E27FC236}">
                <a16:creationId xmlns:a16="http://schemas.microsoft.com/office/drawing/2014/main" id="{254E09C3-8A82-4ADF-9F3B-66C85952C9DA}"/>
              </a:ext>
            </a:extLst>
          </p:cNvPr>
          <p:cNvPicPr>
            <a:picLocks noChangeAspect="1"/>
          </p:cNvPicPr>
          <p:nvPr/>
        </p:nvPicPr>
        <p:blipFill>
          <a:blip r:embed="rId4"/>
          <a:stretch>
            <a:fillRect/>
          </a:stretch>
        </p:blipFill>
        <p:spPr>
          <a:xfrm>
            <a:off x="717284" y="1690397"/>
            <a:ext cx="9404723" cy="943813"/>
          </a:xfrm>
          <a:prstGeom prst="rect">
            <a:avLst/>
          </a:prstGeom>
        </p:spPr>
      </p:pic>
      <p:sp>
        <p:nvSpPr>
          <p:cNvPr id="9" name="Rectangle 8">
            <a:extLst>
              <a:ext uri="{FF2B5EF4-FFF2-40B4-BE49-F238E27FC236}">
                <a16:creationId xmlns:a16="http://schemas.microsoft.com/office/drawing/2014/main" id="{CA84B00F-5C14-4444-A283-FE170649776E}"/>
              </a:ext>
            </a:extLst>
          </p:cNvPr>
          <p:cNvSpPr/>
          <p:nvPr/>
        </p:nvSpPr>
        <p:spPr>
          <a:xfrm>
            <a:off x="844070" y="3069629"/>
            <a:ext cx="9475896" cy="2308324"/>
          </a:xfrm>
          <a:prstGeom prst="rect">
            <a:avLst/>
          </a:prstGeom>
        </p:spPr>
        <p:txBody>
          <a:bodyPr wrap="square">
            <a:spAutoFit/>
          </a:bodyPr>
          <a:lstStyle/>
          <a:p>
            <a:r>
              <a:rPr lang="en-US" sz="2400" dirty="0"/>
              <a:t>At-</a:t>
            </a:r>
            <a:r>
              <a:rPr lang="en-US" sz="2400" dirty="0" err="1"/>
              <a:t>Tirmidhi</a:t>
            </a:r>
            <a:r>
              <a:rPr lang="en-US" sz="2400" dirty="0"/>
              <a:t> also recorded a Hadith of Abu </a:t>
            </a:r>
            <a:r>
              <a:rPr lang="en-US" sz="2400" dirty="0" err="1"/>
              <a:t>Hurayrah</a:t>
            </a:r>
            <a:r>
              <a:rPr lang="en-US" sz="2400" dirty="0"/>
              <a:t>, that</a:t>
            </a:r>
          </a:p>
          <a:p>
            <a:r>
              <a:rPr lang="en-US" sz="2400" dirty="0"/>
              <a:t>when the Prophet ~ was concerned about a particular matter,</a:t>
            </a:r>
          </a:p>
          <a:p>
            <a:r>
              <a:rPr lang="en-US" sz="2400" dirty="0"/>
              <a:t>he would raise his hands to the sky, and if he persisted in his</a:t>
            </a:r>
          </a:p>
          <a:p>
            <a:r>
              <a:rPr lang="en-US" sz="2400" dirty="0"/>
              <a:t>supplication, he would say: "</a:t>
            </a:r>
            <a:r>
              <a:rPr lang="en-US" sz="2400" dirty="0" err="1"/>
              <a:t>Ya</a:t>
            </a:r>
            <a:r>
              <a:rPr lang="en-US" sz="2400" dirty="0"/>
              <a:t> </a:t>
            </a:r>
            <a:r>
              <a:rPr lang="en-US" sz="2400" dirty="0" err="1"/>
              <a:t>Hayy</a:t>
            </a:r>
            <a:r>
              <a:rPr lang="en-US" sz="2400" dirty="0"/>
              <a:t>, </a:t>
            </a:r>
            <a:r>
              <a:rPr lang="en-US" sz="2400" dirty="0" err="1"/>
              <a:t>Ya</a:t>
            </a:r>
            <a:r>
              <a:rPr lang="en-US" sz="2400" dirty="0"/>
              <a:t> Qayyum!" (The</a:t>
            </a:r>
          </a:p>
          <a:p>
            <a:r>
              <a:rPr lang="en-US" sz="2400" dirty="0"/>
              <a:t>Ever Living, the One Who sustains and protects all that</a:t>
            </a:r>
          </a:p>
          <a:p>
            <a:r>
              <a:rPr lang="en-US" sz="2400" dirty="0"/>
              <a:t>exists).</a:t>
            </a:r>
          </a:p>
        </p:txBody>
      </p:sp>
    </p:spTree>
    <p:extLst>
      <p:ext uri="{BB962C8B-B14F-4D97-AF65-F5344CB8AC3E}">
        <p14:creationId xmlns:p14="http://schemas.microsoft.com/office/powerpoint/2010/main" val="3496696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30BF3-00CD-4166-AD8E-7E8ECAB75F17}"/>
              </a:ext>
            </a:extLst>
          </p:cNvPr>
          <p:cNvSpPr>
            <a:spLocks noGrp="1"/>
          </p:cNvSpPr>
          <p:nvPr>
            <p:ph type="title"/>
          </p:nvPr>
        </p:nvSpPr>
        <p:spPr/>
        <p:txBody>
          <a:bodyPr/>
          <a:lstStyle/>
          <a:p>
            <a:pPr algn="ctr"/>
            <a:r>
              <a:rPr lang="en-US" dirty="0"/>
              <a:t>Major BOOK Topics</a:t>
            </a:r>
          </a:p>
        </p:txBody>
      </p:sp>
      <p:sp>
        <p:nvSpPr>
          <p:cNvPr id="3" name="Content Placeholder 2">
            <a:extLst>
              <a:ext uri="{FF2B5EF4-FFF2-40B4-BE49-F238E27FC236}">
                <a16:creationId xmlns:a16="http://schemas.microsoft.com/office/drawing/2014/main" id="{C91A1AF3-AD48-476F-BC3B-F16264B3B8B3}"/>
              </a:ext>
            </a:extLst>
          </p:cNvPr>
          <p:cNvSpPr>
            <a:spLocks noGrp="1"/>
          </p:cNvSpPr>
          <p:nvPr>
            <p:ph idx="1"/>
          </p:nvPr>
        </p:nvSpPr>
        <p:spPr>
          <a:xfrm>
            <a:off x="1103312" y="1447800"/>
            <a:ext cx="8946541" cy="4800599"/>
          </a:xfrm>
        </p:spPr>
        <p:txBody>
          <a:bodyPr/>
          <a:lstStyle/>
          <a:p>
            <a:r>
              <a:rPr lang="en-US" dirty="0"/>
              <a:t>Supplication</a:t>
            </a:r>
          </a:p>
          <a:p>
            <a:r>
              <a:rPr lang="en-US" dirty="0"/>
              <a:t>Self Deception</a:t>
            </a:r>
          </a:p>
          <a:p>
            <a:r>
              <a:rPr lang="en-US" dirty="0"/>
              <a:t>Hope</a:t>
            </a:r>
          </a:p>
          <a:p>
            <a:r>
              <a:rPr lang="en-US" dirty="0"/>
              <a:t>Effects of Sins</a:t>
            </a:r>
          </a:p>
          <a:p>
            <a:r>
              <a:rPr lang="en-US" dirty="0"/>
              <a:t>Legislated Punishments</a:t>
            </a:r>
          </a:p>
          <a:p>
            <a:r>
              <a:rPr lang="en-US" dirty="0"/>
              <a:t>Major and Minor Sins</a:t>
            </a:r>
          </a:p>
          <a:p>
            <a:r>
              <a:rPr lang="en-US" dirty="0"/>
              <a:t>Worshipping Allah Alone</a:t>
            </a:r>
          </a:p>
          <a:p>
            <a:r>
              <a:rPr lang="en-US" dirty="0"/>
              <a:t>Types of Polytheism in Worship, Oaths, Pride, Tyranny and Oppression, Murder, Fornication, Homosexuality, Lust</a:t>
            </a:r>
          </a:p>
          <a:p>
            <a:r>
              <a:rPr lang="en-US" dirty="0"/>
              <a:t>Types of Love</a:t>
            </a:r>
          </a:p>
          <a:p>
            <a:r>
              <a:rPr lang="en-US" sz="2400" b="1" dirty="0"/>
              <a:t>LOVE is the basis of every religion</a:t>
            </a:r>
          </a:p>
        </p:txBody>
      </p:sp>
      <p:sp>
        <p:nvSpPr>
          <p:cNvPr id="6" name="Slide Number Placeholder 5">
            <a:extLst>
              <a:ext uri="{FF2B5EF4-FFF2-40B4-BE49-F238E27FC236}">
                <a16:creationId xmlns:a16="http://schemas.microsoft.com/office/drawing/2014/main" id="{8572D15F-C83A-4542-AB96-E8640339876E}"/>
              </a:ext>
            </a:extLst>
          </p:cNvPr>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4858807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D97F4-81C8-43E4-BDFB-460F9ACBD270}"/>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7E04AE79-DA50-4B26-830D-744B05150AFC}"/>
              </a:ext>
            </a:extLst>
          </p:cNvPr>
          <p:cNvPicPr>
            <a:picLocks noGrp="1" noChangeAspect="1"/>
          </p:cNvPicPr>
          <p:nvPr>
            <p:ph idx="1"/>
          </p:nvPr>
        </p:nvPicPr>
        <p:blipFill>
          <a:blip r:embed="rId3"/>
          <a:stretch>
            <a:fillRect/>
          </a:stretch>
        </p:blipFill>
        <p:spPr>
          <a:xfrm>
            <a:off x="677259" y="417367"/>
            <a:ext cx="9560016" cy="2060866"/>
          </a:xfrm>
          <a:prstGeom prst="rect">
            <a:avLst/>
          </a:prstGeom>
        </p:spPr>
      </p:pic>
      <p:sp>
        <p:nvSpPr>
          <p:cNvPr id="6" name="Slide Number Placeholder 5">
            <a:extLst>
              <a:ext uri="{FF2B5EF4-FFF2-40B4-BE49-F238E27FC236}">
                <a16:creationId xmlns:a16="http://schemas.microsoft.com/office/drawing/2014/main" id="{C6E01B56-110D-4F6C-B849-F8035DC0AD51}"/>
              </a:ext>
            </a:extLst>
          </p:cNvPr>
          <p:cNvSpPr>
            <a:spLocks noGrp="1"/>
          </p:cNvSpPr>
          <p:nvPr>
            <p:ph type="sldNum" sz="quarter" idx="12"/>
          </p:nvPr>
        </p:nvSpPr>
        <p:spPr/>
        <p:txBody>
          <a:bodyPr/>
          <a:lstStyle/>
          <a:p>
            <a:fld id="{D57F1E4F-1CFF-5643-939E-02111984F565}" type="slidenum">
              <a:rPr lang="en-US" smtClean="0"/>
              <a:t>40</a:t>
            </a:fld>
            <a:endParaRPr lang="en-US" dirty="0"/>
          </a:p>
        </p:txBody>
      </p:sp>
      <p:sp>
        <p:nvSpPr>
          <p:cNvPr id="8" name="Rectangle 7">
            <a:extLst>
              <a:ext uri="{FF2B5EF4-FFF2-40B4-BE49-F238E27FC236}">
                <a16:creationId xmlns:a16="http://schemas.microsoft.com/office/drawing/2014/main" id="{E61BC3B9-48B4-4D4E-A75F-BD3E6B8EA5C5}"/>
              </a:ext>
            </a:extLst>
          </p:cNvPr>
          <p:cNvSpPr/>
          <p:nvPr/>
        </p:nvSpPr>
        <p:spPr>
          <a:xfrm>
            <a:off x="646111" y="2828836"/>
            <a:ext cx="9560016" cy="2677656"/>
          </a:xfrm>
          <a:prstGeom prst="rect">
            <a:avLst/>
          </a:prstGeom>
        </p:spPr>
        <p:txBody>
          <a:bodyPr wrap="square">
            <a:spAutoFit/>
          </a:bodyPr>
          <a:lstStyle/>
          <a:p>
            <a:r>
              <a:rPr lang="en-US" sz="2400" dirty="0"/>
              <a:t>In the Sahih of Al-Hakim, Abu </a:t>
            </a:r>
            <a:r>
              <a:rPr lang="en-US" sz="2400" dirty="0" err="1"/>
              <a:t>Umamah</a:t>
            </a:r>
            <a:r>
              <a:rPr lang="en-US" sz="2400" dirty="0"/>
              <a:t>, was reported as</a:t>
            </a:r>
          </a:p>
          <a:p>
            <a:r>
              <a:rPr lang="en-US" sz="2400" dirty="0"/>
              <a:t>saying: "The Prophet ~ said: 'The Greatest Name of Allah is mentioned in three </a:t>
            </a:r>
            <a:r>
              <a:rPr lang="en-US" sz="2400" dirty="0" err="1"/>
              <a:t>Surats</a:t>
            </a:r>
            <a:r>
              <a:rPr lang="en-US" sz="2400" dirty="0"/>
              <a:t> of the Qur'an: </a:t>
            </a:r>
          </a:p>
          <a:p>
            <a:r>
              <a:rPr lang="en-US" sz="2400" dirty="0"/>
              <a:t>Al-Baqarah, Al’ Imran and Ta-Ha." </a:t>
            </a:r>
          </a:p>
          <a:p>
            <a:endParaRPr lang="en-US" sz="2400" dirty="0"/>
          </a:p>
          <a:p>
            <a:r>
              <a:rPr lang="en-US" sz="2400" dirty="0"/>
              <a:t>Al-</a:t>
            </a:r>
            <a:r>
              <a:rPr lang="en-US" sz="2400" dirty="0" err="1"/>
              <a:t>Qasim</a:t>
            </a:r>
            <a:r>
              <a:rPr lang="en-US" sz="2400" dirty="0"/>
              <a:t> said: "I Searched, and </a:t>
            </a:r>
            <a:r>
              <a:rPr lang="en-US" sz="2400" dirty="0" err="1"/>
              <a:t>foundthat</a:t>
            </a:r>
            <a:r>
              <a:rPr lang="en-US" sz="2400" dirty="0"/>
              <a:t> it is </a:t>
            </a:r>
          </a:p>
          <a:p>
            <a:r>
              <a:rPr lang="en-US" sz="2400" dirty="0"/>
              <a:t>(Al-</a:t>
            </a:r>
            <a:r>
              <a:rPr lang="en-US" sz="2400" dirty="0" err="1"/>
              <a:t>Hayy</a:t>
            </a:r>
            <a:r>
              <a:rPr lang="en-US" sz="2400" dirty="0"/>
              <a:t>, Al-Qayyum)."</a:t>
            </a:r>
          </a:p>
        </p:txBody>
      </p:sp>
    </p:spTree>
    <p:extLst>
      <p:ext uri="{BB962C8B-B14F-4D97-AF65-F5344CB8AC3E}">
        <p14:creationId xmlns:p14="http://schemas.microsoft.com/office/powerpoint/2010/main" val="36468335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0062C-AE65-4D29-A8EA-1A41B82F4AAB}"/>
              </a:ext>
            </a:extLst>
          </p:cNvPr>
          <p:cNvSpPr>
            <a:spLocks noGrp="1"/>
          </p:cNvSpPr>
          <p:nvPr>
            <p:ph type="title"/>
          </p:nvPr>
        </p:nvSpPr>
        <p:spPr/>
        <p:txBody>
          <a:bodyPr/>
          <a:lstStyle/>
          <a:p>
            <a:r>
              <a:rPr lang="en-US" dirty="0" err="1"/>
              <a:t>Dua</a:t>
            </a:r>
            <a:r>
              <a:rPr lang="en-US" dirty="0"/>
              <a:t> of </a:t>
            </a:r>
            <a:r>
              <a:rPr lang="en-US" dirty="0" err="1"/>
              <a:t>Dhun</a:t>
            </a:r>
            <a:r>
              <a:rPr lang="en-US" dirty="0"/>
              <a:t> Nun  </a:t>
            </a:r>
          </a:p>
        </p:txBody>
      </p:sp>
      <p:pic>
        <p:nvPicPr>
          <p:cNvPr id="8" name="Content Placeholder 7">
            <a:extLst>
              <a:ext uri="{FF2B5EF4-FFF2-40B4-BE49-F238E27FC236}">
                <a16:creationId xmlns:a16="http://schemas.microsoft.com/office/drawing/2014/main" id="{E5EF3050-34E8-42A9-BB6B-319C50DFE3DB}"/>
              </a:ext>
            </a:extLst>
          </p:cNvPr>
          <p:cNvPicPr>
            <a:picLocks noGrp="1" noChangeAspect="1"/>
          </p:cNvPicPr>
          <p:nvPr>
            <p:ph idx="1"/>
          </p:nvPr>
        </p:nvPicPr>
        <p:blipFill>
          <a:blip r:embed="rId3"/>
          <a:stretch>
            <a:fillRect/>
          </a:stretch>
        </p:blipFill>
        <p:spPr>
          <a:xfrm>
            <a:off x="1164949" y="1600200"/>
            <a:ext cx="9302955" cy="2458663"/>
          </a:xfrm>
          <a:prstGeom prst="rect">
            <a:avLst/>
          </a:prstGeom>
        </p:spPr>
      </p:pic>
      <p:sp>
        <p:nvSpPr>
          <p:cNvPr id="6" name="Slide Number Placeholder 5">
            <a:extLst>
              <a:ext uri="{FF2B5EF4-FFF2-40B4-BE49-F238E27FC236}">
                <a16:creationId xmlns:a16="http://schemas.microsoft.com/office/drawing/2014/main" id="{363666A9-A28A-4769-B045-C6133610D887}"/>
              </a:ext>
            </a:extLst>
          </p:cNvPr>
          <p:cNvSpPr>
            <a:spLocks noGrp="1"/>
          </p:cNvSpPr>
          <p:nvPr>
            <p:ph type="sldNum" sz="quarter" idx="12"/>
          </p:nvPr>
        </p:nvSpPr>
        <p:spPr/>
        <p:txBody>
          <a:bodyPr/>
          <a:lstStyle/>
          <a:p>
            <a:fld id="{D57F1E4F-1CFF-5643-939E-02111984F565}" type="slidenum">
              <a:rPr lang="en-US" smtClean="0"/>
              <a:t>41</a:t>
            </a:fld>
            <a:endParaRPr lang="en-US" dirty="0"/>
          </a:p>
        </p:txBody>
      </p:sp>
      <p:pic>
        <p:nvPicPr>
          <p:cNvPr id="7" name="Picture 6">
            <a:extLst>
              <a:ext uri="{FF2B5EF4-FFF2-40B4-BE49-F238E27FC236}">
                <a16:creationId xmlns:a16="http://schemas.microsoft.com/office/drawing/2014/main" id="{371BDCBE-87AE-4690-8109-5ED25F10357C}"/>
              </a:ext>
            </a:extLst>
          </p:cNvPr>
          <p:cNvPicPr>
            <a:picLocks noChangeAspect="1"/>
          </p:cNvPicPr>
          <p:nvPr/>
        </p:nvPicPr>
        <p:blipFill>
          <a:blip r:embed="rId4"/>
          <a:stretch>
            <a:fillRect/>
          </a:stretch>
        </p:blipFill>
        <p:spPr>
          <a:xfrm>
            <a:off x="5395364" y="443472"/>
            <a:ext cx="2543867" cy="883837"/>
          </a:xfrm>
          <a:prstGeom prst="rect">
            <a:avLst/>
          </a:prstGeom>
        </p:spPr>
      </p:pic>
      <p:pic>
        <p:nvPicPr>
          <p:cNvPr id="9" name="Picture 8">
            <a:extLst>
              <a:ext uri="{FF2B5EF4-FFF2-40B4-BE49-F238E27FC236}">
                <a16:creationId xmlns:a16="http://schemas.microsoft.com/office/drawing/2014/main" id="{86559227-DE87-46E9-A6DE-6D1A9DEDCADB}"/>
              </a:ext>
            </a:extLst>
          </p:cNvPr>
          <p:cNvPicPr>
            <a:picLocks noChangeAspect="1"/>
          </p:cNvPicPr>
          <p:nvPr/>
        </p:nvPicPr>
        <p:blipFill>
          <a:blip r:embed="rId5"/>
          <a:stretch>
            <a:fillRect/>
          </a:stretch>
        </p:blipFill>
        <p:spPr>
          <a:xfrm>
            <a:off x="416714" y="3377697"/>
            <a:ext cx="1435200" cy="504000"/>
          </a:xfrm>
          <a:prstGeom prst="rect">
            <a:avLst/>
          </a:prstGeom>
        </p:spPr>
      </p:pic>
      <p:sp>
        <p:nvSpPr>
          <p:cNvPr id="10" name="Rectangle 9">
            <a:extLst>
              <a:ext uri="{FF2B5EF4-FFF2-40B4-BE49-F238E27FC236}">
                <a16:creationId xmlns:a16="http://schemas.microsoft.com/office/drawing/2014/main" id="{91945782-4822-426F-A90F-A593BEF79571}"/>
              </a:ext>
            </a:extLst>
          </p:cNvPr>
          <p:cNvSpPr/>
          <p:nvPr/>
        </p:nvSpPr>
        <p:spPr>
          <a:xfrm>
            <a:off x="1022641" y="4212785"/>
            <a:ext cx="9706429" cy="2308324"/>
          </a:xfrm>
          <a:prstGeom prst="rect">
            <a:avLst/>
          </a:prstGeom>
        </p:spPr>
        <p:txBody>
          <a:bodyPr wrap="square">
            <a:spAutoFit/>
          </a:bodyPr>
          <a:lstStyle/>
          <a:p>
            <a:r>
              <a:rPr lang="en-US" sz="2400" dirty="0"/>
              <a:t>"(As for) The Supplication of </a:t>
            </a:r>
            <a:r>
              <a:rPr lang="en-US" sz="2400" dirty="0" err="1"/>
              <a:t>Dhun</a:t>
            </a:r>
            <a:r>
              <a:rPr lang="en-US" sz="2400" dirty="0"/>
              <a:t>-Nun</a:t>
            </a:r>
          </a:p>
          <a:p>
            <a:r>
              <a:rPr lang="en-US" sz="2400" dirty="0"/>
              <a:t>(Jonah), when he invoked Allah ~ through the darkness,</a:t>
            </a:r>
          </a:p>
          <a:p>
            <a:r>
              <a:rPr lang="en-US" sz="2400" dirty="0"/>
              <a:t>inside the big fish: (None has the right to be worshipped</a:t>
            </a:r>
          </a:p>
          <a:p>
            <a:r>
              <a:rPr lang="en-US" sz="2400" dirty="0"/>
              <a:t>but You (0 Allah), Glorified are You! Truly, I have been</a:t>
            </a:r>
          </a:p>
          <a:p>
            <a:r>
              <a:rPr lang="en-US" sz="2400" dirty="0"/>
              <a:t>of the wrongdoers) no Muslim invoked Allah ~ with this</a:t>
            </a:r>
          </a:p>
          <a:p>
            <a:r>
              <a:rPr lang="en-US" sz="2400" dirty="0"/>
              <a:t>Supplication except that Allah responds to him'.</a:t>
            </a:r>
          </a:p>
        </p:txBody>
      </p:sp>
    </p:spTree>
    <p:extLst>
      <p:ext uri="{BB962C8B-B14F-4D97-AF65-F5344CB8AC3E}">
        <p14:creationId xmlns:p14="http://schemas.microsoft.com/office/powerpoint/2010/main" val="5715507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D0639-A2F2-4DFC-9D83-5663BD985377}"/>
              </a:ext>
            </a:extLst>
          </p:cNvPr>
          <p:cNvSpPr>
            <a:spLocks noGrp="1"/>
          </p:cNvSpPr>
          <p:nvPr>
            <p:ph type="title"/>
          </p:nvPr>
        </p:nvSpPr>
        <p:spPr/>
        <p:txBody>
          <a:bodyPr/>
          <a:lstStyle/>
          <a:p>
            <a:r>
              <a:rPr lang="en-US" dirty="0" err="1"/>
              <a:t>Dua</a:t>
            </a:r>
            <a:r>
              <a:rPr lang="en-US" dirty="0"/>
              <a:t> in times of Trouble</a:t>
            </a:r>
          </a:p>
        </p:txBody>
      </p:sp>
      <p:pic>
        <p:nvPicPr>
          <p:cNvPr id="7" name="Content Placeholder 6">
            <a:extLst>
              <a:ext uri="{FF2B5EF4-FFF2-40B4-BE49-F238E27FC236}">
                <a16:creationId xmlns:a16="http://schemas.microsoft.com/office/drawing/2014/main" id="{43C4500F-0179-416E-B957-EA233BA22E93}"/>
              </a:ext>
            </a:extLst>
          </p:cNvPr>
          <p:cNvPicPr>
            <a:picLocks noGrp="1" noChangeAspect="1"/>
          </p:cNvPicPr>
          <p:nvPr>
            <p:ph idx="1"/>
          </p:nvPr>
        </p:nvPicPr>
        <p:blipFill>
          <a:blip r:embed="rId3"/>
          <a:stretch>
            <a:fillRect/>
          </a:stretch>
        </p:blipFill>
        <p:spPr>
          <a:xfrm>
            <a:off x="1158129" y="1892009"/>
            <a:ext cx="8409168" cy="2399941"/>
          </a:xfrm>
          <a:prstGeom prst="rect">
            <a:avLst/>
          </a:prstGeom>
        </p:spPr>
      </p:pic>
      <p:sp>
        <p:nvSpPr>
          <p:cNvPr id="6" name="Slide Number Placeholder 5">
            <a:extLst>
              <a:ext uri="{FF2B5EF4-FFF2-40B4-BE49-F238E27FC236}">
                <a16:creationId xmlns:a16="http://schemas.microsoft.com/office/drawing/2014/main" id="{8336316C-8819-4F16-87F7-E40C407D474E}"/>
              </a:ext>
            </a:extLst>
          </p:cNvPr>
          <p:cNvSpPr>
            <a:spLocks noGrp="1"/>
          </p:cNvSpPr>
          <p:nvPr>
            <p:ph type="sldNum" sz="quarter" idx="12"/>
          </p:nvPr>
        </p:nvSpPr>
        <p:spPr/>
        <p:txBody>
          <a:bodyPr/>
          <a:lstStyle/>
          <a:p>
            <a:fld id="{D57F1E4F-1CFF-5643-939E-02111984F565}" type="slidenum">
              <a:rPr lang="en-US" smtClean="0"/>
              <a:t>42</a:t>
            </a:fld>
            <a:endParaRPr lang="en-US" dirty="0"/>
          </a:p>
        </p:txBody>
      </p:sp>
      <p:sp>
        <p:nvSpPr>
          <p:cNvPr id="8" name="Rectangle 7">
            <a:extLst>
              <a:ext uri="{FF2B5EF4-FFF2-40B4-BE49-F238E27FC236}">
                <a16:creationId xmlns:a16="http://schemas.microsoft.com/office/drawing/2014/main" id="{15A29E15-6881-4151-9116-56E2D322ADE8}"/>
              </a:ext>
            </a:extLst>
          </p:cNvPr>
          <p:cNvSpPr/>
          <p:nvPr/>
        </p:nvSpPr>
        <p:spPr>
          <a:xfrm>
            <a:off x="947818" y="4430432"/>
            <a:ext cx="9404722" cy="2308324"/>
          </a:xfrm>
          <a:prstGeom prst="rect">
            <a:avLst/>
          </a:prstGeom>
        </p:spPr>
        <p:txBody>
          <a:bodyPr wrap="square">
            <a:spAutoFit/>
          </a:bodyPr>
          <a:lstStyle/>
          <a:p>
            <a:r>
              <a:rPr lang="en-US" sz="2400" dirty="0"/>
              <a:t>Ibn 'Abbas ~ reported that the Prophet ~ used to say, in</a:t>
            </a:r>
          </a:p>
          <a:p>
            <a:r>
              <a:rPr lang="en-US" sz="2400" dirty="0"/>
              <a:t>times of trouble: "There is no god but Allah, the Mighty, and</a:t>
            </a:r>
          </a:p>
          <a:p>
            <a:r>
              <a:rPr lang="en-US" sz="2400" dirty="0"/>
              <a:t>the Most Forbearing. There is no god but the Lord of the</a:t>
            </a:r>
          </a:p>
          <a:p>
            <a:r>
              <a:rPr lang="en-US" sz="2400" dirty="0"/>
              <a:t>Mighty Throne. There is no god but Allah, the Lord of the</a:t>
            </a:r>
          </a:p>
          <a:p>
            <a:r>
              <a:rPr lang="en-US" sz="2400" dirty="0"/>
              <a:t>Seven Heavens, the Lord of the Earth, and the Lord of the</a:t>
            </a:r>
          </a:p>
          <a:p>
            <a:r>
              <a:rPr lang="en-US" sz="2400" dirty="0"/>
              <a:t>Honorable Throne."</a:t>
            </a:r>
          </a:p>
        </p:txBody>
      </p:sp>
    </p:spTree>
    <p:extLst>
      <p:ext uri="{BB962C8B-B14F-4D97-AF65-F5344CB8AC3E}">
        <p14:creationId xmlns:p14="http://schemas.microsoft.com/office/powerpoint/2010/main" val="941412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41357-0BC0-4F30-8CA7-BE11A9E2DE3B}"/>
              </a:ext>
            </a:extLst>
          </p:cNvPr>
          <p:cNvSpPr>
            <a:spLocks noGrp="1"/>
          </p:cNvSpPr>
          <p:nvPr>
            <p:ph type="title"/>
          </p:nvPr>
        </p:nvSpPr>
        <p:spPr/>
        <p:txBody>
          <a:bodyPr/>
          <a:lstStyle/>
          <a:p>
            <a:r>
              <a:rPr lang="en-US" dirty="0"/>
              <a:t>al-</a:t>
            </a:r>
            <a:r>
              <a:rPr lang="en-US" dirty="0" err="1"/>
              <a:t>Halīm</a:t>
            </a:r>
            <a:endParaRPr lang="en-US" dirty="0"/>
          </a:p>
        </p:txBody>
      </p:sp>
      <p:sp>
        <p:nvSpPr>
          <p:cNvPr id="3" name="Content Placeholder 2">
            <a:extLst>
              <a:ext uri="{FF2B5EF4-FFF2-40B4-BE49-F238E27FC236}">
                <a16:creationId xmlns:a16="http://schemas.microsoft.com/office/drawing/2014/main" id="{F9FF1D05-1C02-4478-AD51-945049F26417}"/>
              </a:ext>
            </a:extLst>
          </p:cNvPr>
          <p:cNvSpPr>
            <a:spLocks noGrp="1"/>
          </p:cNvSpPr>
          <p:nvPr>
            <p:ph idx="1"/>
          </p:nvPr>
        </p:nvSpPr>
        <p:spPr/>
        <p:txBody>
          <a:bodyPr/>
          <a:lstStyle/>
          <a:p>
            <a:r>
              <a:rPr lang="en-US" sz="2400" dirty="0"/>
              <a:t>The Most Serene,  The Most Kind and Gentle,  The Calm Abiding</a:t>
            </a:r>
          </a:p>
          <a:p>
            <a:r>
              <a:rPr lang="en-US" sz="2400" dirty="0"/>
              <a:t>The One who is kind, gracious and serene in all situations.</a:t>
            </a:r>
          </a:p>
          <a:p>
            <a:r>
              <a:rPr lang="en-US" sz="2400" dirty="0"/>
              <a:t>The One who is calm and deliberate, never hasty, even with the rebellious and wrongdoers.</a:t>
            </a:r>
          </a:p>
          <a:p>
            <a:r>
              <a:rPr lang="en-US" sz="2400" dirty="0"/>
              <a:t>The One whose manner is lenient and mild.</a:t>
            </a:r>
          </a:p>
          <a:p>
            <a:r>
              <a:rPr lang="en-US" sz="2400" dirty="0"/>
              <a:t>The One who gives us the opportunity and situations to learn to be kind, gracious and patient.</a:t>
            </a:r>
          </a:p>
          <a:p>
            <a:pPr marL="0" indent="0">
              <a:buNone/>
            </a:pPr>
            <a:r>
              <a:rPr lang="en-US" sz="1800" dirty="0">
                <a:hlinkClick r:id="rId2"/>
              </a:rPr>
              <a:t>https://wahiduddin.net/words/99_pages/halim_32.htm</a:t>
            </a:r>
            <a:r>
              <a:rPr lang="en-US" sz="1800" dirty="0"/>
              <a:t> </a:t>
            </a:r>
          </a:p>
          <a:p>
            <a:pPr marL="0" indent="0">
              <a:buNone/>
            </a:pPr>
            <a:endParaRPr lang="en-US" dirty="0"/>
          </a:p>
        </p:txBody>
      </p:sp>
      <p:sp>
        <p:nvSpPr>
          <p:cNvPr id="6" name="Slide Number Placeholder 5">
            <a:extLst>
              <a:ext uri="{FF2B5EF4-FFF2-40B4-BE49-F238E27FC236}">
                <a16:creationId xmlns:a16="http://schemas.microsoft.com/office/drawing/2014/main" id="{A2BA1125-4D71-4290-A83B-0F4435B121DF}"/>
              </a:ext>
            </a:extLst>
          </p:cNvPr>
          <p:cNvSpPr>
            <a:spLocks noGrp="1"/>
          </p:cNvSpPr>
          <p:nvPr>
            <p:ph type="sldNum" sz="quarter" idx="12"/>
          </p:nvPr>
        </p:nvSpPr>
        <p:spPr/>
        <p:txBody>
          <a:bodyPr/>
          <a:lstStyle/>
          <a:p>
            <a:fld id="{D57F1E4F-1CFF-5643-939E-02111984F565}" type="slidenum">
              <a:rPr lang="en-US" smtClean="0"/>
              <a:t>43</a:t>
            </a:fld>
            <a:endParaRPr lang="en-US" dirty="0"/>
          </a:p>
        </p:txBody>
      </p:sp>
      <p:pic>
        <p:nvPicPr>
          <p:cNvPr id="7" name="Picture 6">
            <a:extLst>
              <a:ext uri="{FF2B5EF4-FFF2-40B4-BE49-F238E27FC236}">
                <a16:creationId xmlns:a16="http://schemas.microsoft.com/office/drawing/2014/main" id="{D5520B8D-DC37-46D3-9474-4E5A4B82B7FC}"/>
              </a:ext>
            </a:extLst>
          </p:cNvPr>
          <p:cNvPicPr>
            <a:picLocks noChangeAspect="1"/>
          </p:cNvPicPr>
          <p:nvPr/>
        </p:nvPicPr>
        <p:blipFill>
          <a:blip r:embed="rId3"/>
          <a:stretch>
            <a:fillRect/>
          </a:stretch>
        </p:blipFill>
        <p:spPr>
          <a:xfrm>
            <a:off x="3206995" y="452718"/>
            <a:ext cx="1604552" cy="838199"/>
          </a:xfrm>
          <a:prstGeom prst="rect">
            <a:avLst/>
          </a:prstGeom>
        </p:spPr>
      </p:pic>
    </p:spTree>
    <p:extLst>
      <p:ext uri="{BB962C8B-B14F-4D97-AF65-F5344CB8AC3E}">
        <p14:creationId xmlns:p14="http://schemas.microsoft.com/office/powerpoint/2010/main" val="39642871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AA3BE-E396-4F16-859B-D3A6CAF1ABD9}"/>
              </a:ext>
            </a:extLst>
          </p:cNvPr>
          <p:cNvSpPr>
            <a:spLocks noGrp="1"/>
          </p:cNvSpPr>
          <p:nvPr>
            <p:ph type="title"/>
          </p:nvPr>
        </p:nvSpPr>
        <p:spPr/>
        <p:txBody>
          <a:bodyPr/>
          <a:lstStyle/>
          <a:p>
            <a:r>
              <a:rPr lang="en-US" dirty="0"/>
              <a:t>The root h-l-m   </a:t>
            </a:r>
            <a:r>
              <a:rPr lang="ar-SA" dirty="0"/>
              <a:t>حلم</a:t>
            </a:r>
            <a:endParaRPr lang="en-US" dirty="0"/>
          </a:p>
        </p:txBody>
      </p:sp>
      <p:sp>
        <p:nvSpPr>
          <p:cNvPr id="3" name="Content Placeholder 2">
            <a:extLst>
              <a:ext uri="{FF2B5EF4-FFF2-40B4-BE49-F238E27FC236}">
                <a16:creationId xmlns:a16="http://schemas.microsoft.com/office/drawing/2014/main" id="{F47991A3-E9A8-45F0-86B0-268D972BE66F}"/>
              </a:ext>
            </a:extLst>
          </p:cNvPr>
          <p:cNvSpPr>
            <a:spLocks noGrp="1"/>
          </p:cNvSpPr>
          <p:nvPr>
            <p:ph idx="1"/>
          </p:nvPr>
        </p:nvSpPr>
        <p:spPr>
          <a:xfrm>
            <a:off x="645132" y="1853248"/>
            <a:ext cx="9404722" cy="4395151"/>
          </a:xfrm>
        </p:spPr>
        <p:txBody>
          <a:bodyPr>
            <a:normAutofit/>
          </a:bodyPr>
          <a:lstStyle/>
          <a:p>
            <a:pPr marL="0" indent="0">
              <a:buNone/>
            </a:pPr>
            <a:r>
              <a:rPr lang="en-US" sz="2400" dirty="0"/>
              <a:t>The root </a:t>
            </a:r>
            <a:r>
              <a:rPr lang="en-US" sz="2400" b="1" dirty="0"/>
              <a:t>h-l-m</a:t>
            </a:r>
            <a:r>
              <a:rPr lang="en-US" sz="2400" dirty="0"/>
              <a:t> has the following classical Arabic connotations:</a:t>
            </a:r>
          </a:p>
          <a:p>
            <a:r>
              <a:rPr lang="en-US" sz="2400" dirty="0"/>
              <a:t>to be forbearing, mild, lenient, clement</a:t>
            </a:r>
          </a:p>
          <a:p>
            <a:r>
              <a:rPr lang="en-US" sz="2400" dirty="0"/>
              <a:t>to be forgiving, gentle, deliberate</a:t>
            </a:r>
          </a:p>
          <a:p>
            <a:r>
              <a:rPr lang="en-US" sz="2400" dirty="0"/>
              <a:t>to be leisurely in manner, not hasty</a:t>
            </a:r>
          </a:p>
          <a:p>
            <a:r>
              <a:rPr lang="en-US" sz="2400" dirty="0"/>
              <a:t>to be calm, serene</a:t>
            </a:r>
          </a:p>
          <a:p>
            <a:r>
              <a:rPr lang="en-US" sz="2400" dirty="0"/>
              <a:t>to manage one's temper</a:t>
            </a:r>
          </a:p>
          <a:p>
            <a:r>
              <a:rPr lang="en-US" sz="2400" dirty="0"/>
              <a:t>to exhibit moderation</a:t>
            </a:r>
          </a:p>
          <a:p>
            <a:pPr marL="0" indent="0">
              <a:buNone/>
            </a:pPr>
            <a:r>
              <a:rPr lang="en-US" sz="2400" dirty="0"/>
              <a:t>This name is used in the Qur'ān. </a:t>
            </a:r>
            <a:r>
              <a:rPr lang="en-US" sz="1800" dirty="0">
                <a:hlinkClick r:id="rId2"/>
              </a:rPr>
              <a:t>https://wahiduddin.net/words/99_pages/halim_32.htm</a:t>
            </a:r>
            <a:r>
              <a:rPr lang="en-US" sz="1800" dirty="0"/>
              <a:t> </a:t>
            </a:r>
            <a:endParaRPr lang="en-US" sz="2400" dirty="0"/>
          </a:p>
        </p:txBody>
      </p:sp>
      <p:sp>
        <p:nvSpPr>
          <p:cNvPr id="6" name="Slide Number Placeholder 5">
            <a:extLst>
              <a:ext uri="{FF2B5EF4-FFF2-40B4-BE49-F238E27FC236}">
                <a16:creationId xmlns:a16="http://schemas.microsoft.com/office/drawing/2014/main" id="{97098EE7-B5AC-41D1-8F13-9A9AA85E4B3B}"/>
              </a:ext>
            </a:extLst>
          </p:cNvPr>
          <p:cNvSpPr>
            <a:spLocks noGrp="1"/>
          </p:cNvSpPr>
          <p:nvPr>
            <p:ph type="sldNum" sz="quarter" idx="12"/>
          </p:nvPr>
        </p:nvSpPr>
        <p:spPr/>
        <p:txBody>
          <a:bodyPr/>
          <a:lstStyle/>
          <a:p>
            <a:fld id="{D57F1E4F-1CFF-5643-939E-02111984F565}" type="slidenum">
              <a:rPr lang="en-US" smtClean="0"/>
              <a:t>44</a:t>
            </a:fld>
            <a:endParaRPr lang="en-US" dirty="0"/>
          </a:p>
        </p:txBody>
      </p:sp>
    </p:spTree>
    <p:extLst>
      <p:ext uri="{BB962C8B-B14F-4D97-AF65-F5344CB8AC3E}">
        <p14:creationId xmlns:p14="http://schemas.microsoft.com/office/powerpoint/2010/main" val="30569320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26284-74FB-4F32-96A3-4CD6CFA8FA82}"/>
              </a:ext>
            </a:extLst>
          </p:cNvPr>
          <p:cNvSpPr>
            <a:spLocks noGrp="1"/>
          </p:cNvSpPr>
          <p:nvPr>
            <p:ph type="title"/>
          </p:nvPr>
        </p:nvSpPr>
        <p:spPr/>
        <p:txBody>
          <a:bodyPr/>
          <a:lstStyle/>
          <a:p>
            <a:r>
              <a:rPr lang="en-US" dirty="0"/>
              <a:t>Al-Haleem </a:t>
            </a:r>
            <a:r>
              <a:rPr lang="ar-SA" dirty="0"/>
              <a:t>الحليم)</a:t>
            </a:r>
            <a:r>
              <a:rPr lang="en-US" dirty="0"/>
              <a:t>) –Deeper Meanings</a:t>
            </a:r>
          </a:p>
        </p:txBody>
      </p:sp>
      <p:sp>
        <p:nvSpPr>
          <p:cNvPr id="3" name="Content Placeholder 2">
            <a:extLst>
              <a:ext uri="{FF2B5EF4-FFF2-40B4-BE49-F238E27FC236}">
                <a16:creationId xmlns:a16="http://schemas.microsoft.com/office/drawing/2014/main" id="{87A0F69D-A361-44D2-95B5-2EAF9D6D8BBD}"/>
              </a:ext>
            </a:extLst>
          </p:cNvPr>
          <p:cNvSpPr>
            <a:spLocks noGrp="1"/>
          </p:cNvSpPr>
          <p:nvPr>
            <p:ph idx="1"/>
          </p:nvPr>
        </p:nvSpPr>
        <p:spPr>
          <a:xfrm>
            <a:off x="645132" y="1853248"/>
            <a:ext cx="9404722" cy="4395151"/>
          </a:xfrm>
        </p:spPr>
        <p:txBody>
          <a:bodyPr>
            <a:normAutofit/>
          </a:bodyPr>
          <a:lstStyle/>
          <a:p>
            <a:r>
              <a:rPr lang="en-US" sz="2400" dirty="0"/>
              <a:t>Al-Haleem is the One Who has the following characteristics:</a:t>
            </a:r>
          </a:p>
          <a:p>
            <a:r>
              <a:rPr lang="en-US" sz="2400" b="1" dirty="0"/>
              <a:t>Knowledge</a:t>
            </a:r>
            <a:r>
              <a:rPr lang="en-US" sz="2400" dirty="0"/>
              <a:t> (to know what happened); </a:t>
            </a:r>
          </a:p>
          <a:p>
            <a:r>
              <a:rPr lang="en-US" sz="2400" b="1" dirty="0"/>
              <a:t>Wisdom</a:t>
            </a:r>
            <a:r>
              <a:rPr lang="en-US" sz="2400" dirty="0"/>
              <a:t> (to control that which makes you angry); the notion that you must be justifiably angry (only a foolish person gets angry for no reason);</a:t>
            </a:r>
          </a:p>
          <a:p>
            <a:r>
              <a:rPr lang="en-US" sz="2400" dirty="0"/>
              <a:t>the notion that the person who’s angry justifiably could take revenge on you but doesn’t.</a:t>
            </a:r>
          </a:p>
          <a:p>
            <a:pPr marL="0" indent="0">
              <a:buNone/>
            </a:pPr>
            <a:r>
              <a:rPr lang="en-US" sz="1800" dirty="0">
                <a:hlinkClick r:id="rId2"/>
              </a:rPr>
              <a:t>https://en.wikipedia.org/wiki/Al_Haleem#Deeper_Meaning</a:t>
            </a:r>
            <a:r>
              <a:rPr lang="en-US" sz="1800" dirty="0"/>
              <a:t> </a:t>
            </a:r>
          </a:p>
        </p:txBody>
      </p:sp>
      <p:sp>
        <p:nvSpPr>
          <p:cNvPr id="6" name="Slide Number Placeholder 5">
            <a:extLst>
              <a:ext uri="{FF2B5EF4-FFF2-40B4-BE49-F238E27FC236}">
                <a16:creationId xmlns:a16="http://schemas.microsoft.com/office/drawing/2014/main" id="{609302A6-9F46-437C-8686-BC6C12A34727}"/>
              </a:ext>
            </a:extLst>
          </p:cNvPr>
          <p:cNvSpPr>
            <a:spLocks noGrp="1"/>
          </p:cNvSpPr>
          <p:nvPr>
            <p:ph type="sldNum" sz="quarter" idx="12"/>
          </p:nvPr>
        </p:nvSpPr>
        <p:spPr/>
        <p:txBody>
          <a:bodyPr/>
          <a:lstStyle/>
          <a:p>
            <a:fld id="{D57F1E4F-1CFF-5643-939E-02111984F565}" type="slidenum">
              <a:rPr lang="en-US" smtClean="0"/>
              <a:t>45</a:t>
            </a:fld>
            <a:endParaRPr lang="en-US" dirty="0"/>
          </a:p>
        </p:txBody>
      </p:sp>
    </p:spTree>
    <p:extLst>
      <p:ext uri="{BB962C8B-B14F-4D97-AF65-F5344CB8AC3E}">
        <p14:creationId xmlns:p14="http://schemas.microsoft.com/office/powerpoint/2010/main" val="24712011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0AF01-FFA0-45FA-9D5E-0BF5ABFD2CC8}"/>
              </a:ext>
            </a:extLst>
          </p:cNvPr>
          <p:cNvSpPr>
            <a:spLocks noGrp="1"/>
          </p:cNvSpPr>
          <p:nvPr>
            <p:ph type="title"/>
          </p:nvPr>
        </p:nvSpPr>
        <p:spPr/>
        <p:txBody>
          <a:bodyPr/>
          <a:lstStyle/>
          <a:p>
            <a:r>
              <a:rPr lang="en-US" dirty="0"/>
              <a:t>Imam Al-Ghazali on Al-Haleem</a:t>
            </a:r>
          </a:p>
        </p:txBody>
      </p:sp>
      <p:sp>
        <p:nvSpPr>
          <p:cNvPr id="3" name="Content Placeholder 2">
            <a:extLst>
              <a:ext uri="{FF2B5EF4-FFF2-40B4-BE49-F238E27FC236}">
                <a16:creationId xmlns:a16="http://schemas.microsoft.com/office/drawing/2014/main" id="{FB11FD11-45E8-4FCA-B72F-29489B863C3A}"/>
              </a:ext>
            </a:extLst>
          </p:cNvPr>
          <p:cNvSpPr>
            <a:spLocks noGrp="1"/>
          </p:cNvSpPr>
          <p:nvPr>
            <p:ph idx="1"/>
          </p:nvPr>
        </p:nvSpPr>
        <p:spPr>
          <a:xfrm>
            <a:off x="863283" y="1853248"/>
            <a:ext cx="9404723" cy="4406875"/>
          </a:xfrm>
        </p:spPr>
        <p:txBody>
          <a:bodyPr>
            <a:normAutofit/>
          </a:bodyPr>
          <a:lstStyle/>
          <a:p>
            <a:r>
              <a:rPr lang="en-US" sz="2800" dirty="0"/>
              <a:t> "The Non-Precipitate and Forbearing One". </a:t>
            </a:r>
          </a:p>
          <a:p>
            <a:r>
              <a:rPr lang="en-US" sz="2800" dirty="0"/>
              <a:t>"the One Who Witnesses the disobedience of the disobedient, the One Who Sees the violation of the command ('</a:t>
            </a:r>
            <a:r>
              <a:rPr lang="en-US" sz="2800" dirty="0" err="1"/>
              <a:t>amr</a:t>
            </a:r>
            <a:r>
              <a:rPr lang="en-US" sz="2800" dirty="0"/>
              <a:t>). But Anger does not rouse Him and Rage does not seize Him. He is not one Who is prompted by haste and recklessness to take Swift Vengeance, even though He has unlimited Power to do so." </a:t>
            </a:r>
          </a:p>
        </p:txBody>
      </p:sp>
      <p:sp>
        <p:nvSpPr>
          <p:cNvPr id="6" name="Slide Number Placeholder 5">
            <a:extLst>
              <a:ext uri="{FF2B5EF4-FFF2-40B4-BE49-F238E27FC236}">
                <a16:creationId xmlns:a16="http://schemas.microsoft.com/office/drawing/2014/main" id="{938A3008-C724-4EC1-8FB1-65A1BDA2AE28}"/>
              </a:ext>
            </a:extLst>
          </p:cNvPr>
          <p:cNvSpPr>
            <a:spLocks noGrp="1"/>
          </p:cNvSpPr>
          <p:nvPr>
            <p:ph type="sldNum" sz="quarter" idx="12"/>
          </p:nvPr>
        </p:nvSpPr>
        <p:spPr/>
        <p:txBody>
          <a:bodyPr/>
          <a:lstStyle/>
          <a:p>
            <a:fld id="{D57F1E4F-1CFF-5643-939E-02111984F565}" type="slidenum">
              <a:rPr lang="en-US" smtClean="0"/>
              <a:t>46</a:t>
            </a:fld>
            <a:endParaRPr lang="en-US" dirty="0"/>
          </a:p>
        </p:txBody>
      </p:sp>
    </p:spTree>
    <p:extLst>
      <p:ext uri="{BB962C8B-B14F-4D97-AF65-F5344CB8AC3E}">
        <p14:creationId xmlns:p14="http://schemas.microsoft.com/office/powerpoint/2010/main" val="13997032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82A53-03CB-4BD5-959D-B608918D0BB0}"/>
              </a:ext>
            </a:extLst>
          </p:cNvPr>
          <p:cNvSpPr>
            <a:spLocks noGrp="1"/>
          </p:cNvSpPr>
          <p:nvPr>
            <p:ph type="title"/>
          </p:nvPr>
        </p:nvSpPr>
        <p:spPr/>
        <p:txBody>
          <a:bodyPr/>
          <a:lstStyle/>
          <a:p>
            <a:r>
              <a:rPr lang="ar-SA" dirty="0"/>
              <a:t>سورة فاطر</a:t>
            </a:r>
            <a:endParaRPr lang="en-US" dirty="0"/>
          </a:p>
        </p:txBody>
      </p:sp>
      <p:sp>
        <p:nvSpPr>
          <p:cNvPr id="3" name="Content Placeholder 2">
            <a:extLst>
              <a:ext uri="{FF2B5EF4-FFF2-40B4-BE49-F238E27FC236}">
                <a16:creationId xmlns:a16="http://schemas.microsoft.com/office/drawing/2014/main" id="{F9A07449-F496-4F38-85C1-6057D3E0A83E}"/>
              </a:ext>
            </a:extLst>
          </p:cNvPr>
          <p:cNvSpPr>
            <a:spLocks noGrp="1"/>
          </p:cNvSpPr>
          <p:nvPr>
            <p:ph idx="1"/>
          </p:nvPr>
        </p:nvSpPr>
        <p:spPr/>
        <p:txBody>
          <a:bodyPr/>
          <a:lstStyle/>
          <a:p>
            <a:pPr marL="0" indent="0" algn="r">
              <a:buNone/>
            </a:pPr>
            <a:r>
              <a:rPr lang="ar-SA" sz="2800" dirty="0"/>
              <a:t>وَلَوْ يُؤَاخِذُ اللَّـهُ النَّاسَ بِمَا كَسَبُوا مَا تَرَكَ عَلَىٰ ظَهْرِهَا مِن دَابَّةٍ وَلَـٰكِن يُؤَخِّرُهُمْ إِلَىٰ أَجَلٍ مُّسَمًّى ۖ فَإِذَا جَاءَ أَجَلُهُمْ فَإِنَّ اللَّـهَ كَانَ بِعِبَادِهِ بَصِيرًا ﴿٤٥﴾</a:t>
            </a:r>
            <a:endParaRPr lang="en-US" sz="2800" dirty="0"/>
          </a:p>
          <a:p>
            <a:pPr marL="0" indent="0">
              <a:buNone/>
            </a:pPr>
            <a:r>
              <a:rPr lang="en-US" sz="2800" dirty="0"/>
              <a:t>And if Allah were to impose blame on the people for what they have earned, He would not leave upon the earth any creature. But He defers them for a specified term. And when their time comes, then indeed Allah has ever been, of His servants, Seeing. (35: 45)</a:t>
            </a:r>
          </a:p>
          <a:p>
            <a:pPr marL="0" indent="0">
              <a:buNone/>
            </a:pPr>
            <a:endParaRPr lang="en-US" dirty="0"/>
          </a:p>
        </p:txBody>
      </p:sp>
      <p:sp>
        <p:nvSpPr>
          <p:cNvPr id="6" name="Slide Number Placeholder 5">
            <a:extLst>
              <a:ext uri="{FF2B5EF4-FFF2-40B4-BE49-F238E27FC236}">
                <a16:creationId xmlns:a16="http://schemas.microsoft.com/office/drawing/2014/main" id="{A8B0D58E-DE8E-416B-B94F-5877F915C89C}"/>
              </a:ext>
            </a:extLst>
          </p:cNvPr>
          <p:cNvSpPr>
            <a:spLocks noGrp="1"/>
          </p:cNvSpPr>
          <p:nvPr>
            <p:ph type="sldNum" sz="quarter" idx="12"/>
          </p:nvPr>
        </p:nvSpPr>
        <p:spPr/>
        <p:txBody>
          <a:bodyPr/>
          <a:lstStyle/>
          <a:p>
            <a:fld id="{D57F1E4F-1CFF-5643-939E-02111984F565}" type="slidenum">
              <a:rPr lang="en-US" smtClean="0"/>
              <a:t>47</a:t>
            </a:fld>
            <a:endParaRPr lang="en-US" dirty="0"/>
          </a:p>
        </p:txBody>
      </p:sp>
    </p:spTree>
    <p:extLst>
      <p:ext uri="{BB962C8B-B14F-4D97-AF65-F5344CB8AC3E}">
        <p14:creationId xmlns:p14="http://schemas.microsoft.com/office/powerpoint/2010/main" val="9196720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1FF6-E3C2-4628-BCD6-C38FC5D0606D}"/>
              </a:ext>
            </a:extLst>
          </p:cNvPr>
          <p:cNvSpPr>
            <a:spLocks noGrp="1"/>
          </p:cNvSpPr>
          <p:nvPr>
            <p:ph type="title"/>
          </p:nvPr>
        </p:nvSpPr>
        <p:spPr/>
        <p:txBody>
          <a:bodyPr/>
          <a:lstStyle/>
          <a:p>
            <a:r>
              <a:rPr lang="en-US" dirty="0"/>
              <a:t>More on Al-Haleem</a:t>
            </a:r>
          </a:p>
        </p:txBody>
      </p:sp>
      <p:sp>
        <p:nvSpPr>
          <p:cNvPr id="3" name="Content Placeholder 2">
            <a:extLst>
              <a:ext uri="{FF2B5EF4-FFF2-40B4-BE49-F238E27FC236}">
                <a16:creationId xmlns:a16="http://schemas.microsoft.com/office/drawing/2014/main" id="{480DC096-186B-4AAD-B47A-9FDD8E6F5A70}"/>
              </a:ext>
            </a:extLst>
          </p:cNvPr>
          <p:cNvSpPr>
            <a:spLocks noGrp="1"/>
          </p:cNvSpPr>
          <p:nvPr>
            <p:ph idx="1"/>
          </p:nvPr>
        </p:nvSpPr>
        <p:spPr>
          <a:xfrm>
            <a:off x="645132" y="1853248"/>
            <a:ext cx="9404722" cy="4395151"/>
          </a:xfrm>
        </p:spPr>
        <p:txBody>
          <a:bodyPr>
            <a:normAutofit fontScale="92500"/>
          </a:bodyPr>
          <a:lstStyle/>
          <a:p>
            <a:pPr marL="0" indent="0">
              <a:buNone/>
            </a:pPr>
            <a:r>
              <a:rPr lang="en-US" sz="2800" b="1" dirty="0"/>
              <a:t>Ibn al-Qayyim </a:t>
            </a:r>
            <a:r>
              <a:rPr lang="en-US" sz="2800" dirty="0"/>
              <a:t>said in al-</a:t>
            </a:r>
            <a:r>
              <a:rPr lang="en-US" sz="2800" dirty="0" err="1"/>
              <a:t>Nooniyyah</a:t>
            </a:r>
            <a:r>
              <a:rPr lang="en-US" sz="2800" dirty="0"/>
              <a:t>: "He is the Forbearing and does not hasten the punishment for His slave, (granting him respite) so that he may repent from his sin."</a:t>
            </a:r>
          </a:p>
          <a:p>
            <a:pPr marL="0" indent="0">
              <a:buNone/>
            </a:pPr>
            <a:endParaRPr lang="en-US" sz="2800" dirty="0"/>
          </a:p>
          <a:p>
            <a:pPr marL="0" indent="0">
              <a:buNone/>
            </a:pPr>
            <a:r>
              <a:rPr lang="en-US" sz="2800" b="1" dirty="0"/>
              <a:t>Al-</a:t>
            </a:r>
            <a:r>
              <a:rPr lang="en-US" sz="2800" b="1" dirty="0" err="1"/>
              <a:t>Sa’di</a:t>
            </a:r>
            <a:r>
              <a:rPr lang="en-US" sz="2800" dirty="0"/>
              <a:t> said in his </a:t>
            </a:r>
            <a:r>
              <a:rPr lang="en-US" sz="2800" dirty="0" err="1"/>
              <a:t>Tafseer</a:t>
            </a:r>
            <a:r>
              <a:rPr lang="en-US" sz="2800" dirty="0"/>
              <a:t>: “Al-Haleem is the One Who keeps bestowing blessings, both visible and hidden, on His creation, even though they disobey Him and make many mistakes. So He forgives and does not give the sinners the punishment they deserve; He encourages them to repent and gives them time to turn to Him.”</a:t>
            </a:r>
          </a:p>
        </p:txBody>
      </p:sp>
      <p:sp>
        <p:nvSpPr>
          <p:cNvPr id="6" name="Slide Number Placeholder 5">
            <a:extLst>
              <a:ext uri="{FF2B5EF4-FFF2-40B4-BE49-F238E27FC236}">
                <a16:creationId xmlns:a16="http://schemas.microsoft.com/office/drawing/2014/main" id="{0DD6D4D0-F3AC-421C-8B82-F4F3ED5435C8}"/>
              </a:ext>
            </a:extLst>
          </p:cNvPr>
          <p:cNvSpPr>
            <a:spLocks noGrp="1"/>
          </p:cNvSpPr>
          <p:nvPr>
            <p:ph type="sldNum" sz="quarter" idx="12"/>
          </p:nvPr>
        </p:nvSpPr>
        <p:spPr/>
        <p:txBody>
          <a:bodyPr/>
          <a:lstStyle/>
          <a:p>
            <a:fld id="{D57F1E4F-1CFF-5643-939E-02111984F565}" type="slidenum">
              <a:rPr lang="en-US" smtClean="0"/>
              <a:t>48</a:t>
            </a:fld>
            <a:endParaRPr lang="en-US" dirty="0"/>
          </a:p>
        </p:txBody>
      </p:sp>
    </p:spTree>
    <p:extLst>
      <p:ext uri="{BB962C8B-B14F-4D97-AF65-F5344CB8AC3E}">
        <p14:creationId xmlns:p14="http://schemas.microsoft.com/office/powerpoint/2010/main" val="2391818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637F5-BAC8-46E9-9D2F-17D9BBDDB232}"/>
              </a:ext>
            </a:extLst>
          </p:cNvPr>
          <p:cNvSpPr>
            <a:spLocks noGrp="1"/>
          </p:cNvSpPr>
          <p:nvPr>
            <p:ph type="title"/>
          </p:nvPr>
        </p:nvSpPr>
        <p:spPr>
          <a:xfrm>
            <a:off x="646111" y="452718"/>
            <a:ext cx="8465805" cy="156883"/>
          </a:xfrm>
        </p:spPr>
        <p:txBody>
          <a:bodyPr/>
          <a:lstStyle/>
          <a:p>
            <a:endParaRPr lang="en-US" dirty="0"/>
          </a:p>
        </p:txBody>
      </p:sp>
      <p:sp>
        <p:nvSpPr>
          <p:cNvPr id="3" name="Content Placeholder 2">
            <a:extLst>
              <a:ext uri="{FF2B5EF4-FFF2-40B4-BE49-F238E27FC236}">
                <a16:creationId xmlns:a16="http://schemas.microsoft.com/office/drawing/2014/main" id="{CDE7832A-AFEC-4FAD-BC61-19966E2C6EDA}"/>
              </a:ext>
            </a:extLst>
          </p:cNvPr>
          <p:cNvSpPr>
            <a:spLocks noGrp="1"/>
          </p:cNvSpPr>
          <p:nvPr>
            <p:ph idx="1"/>
          </p:nvPr>
        </p:nvSpPr>
        <p:spPr>
          <a:xfrm>
            <a:off x="646112" y="818147"/>
            <a:ext cx="9403742" cy="5430252"/>
          </a:xfrm>
        </p:spPr>
        <p:txBody>
          <a:bodyPr>
            <a:normAutofit fontScale="92500" lnSpcReduction="10000"/>
          </a:bodyPr>
          <a:lstStyle/>
          <a:p>
            <a:pPr marL="0" indent="0">
              <a:buNone/>
            </a:pPr>
            <a:r>
              <a:rPr lang="en-US" sz="2800" b="1" dirty="0"/>
              <a:t>Ibn </a:t>
            </a:r>
            <a:r>
              <a:rPr lang="en-US" sz="2800" b="1" dirty="0" err="1"/>
              <a:t>Jareer</a:t>
            </a:r>
            <a:r>
              <a:rPr lang="en-US" sz="2800" b="1" dirty="0"/>
              <a:t> </a:t>
            </a:r>
            <a:r>
              <a:rPr lang="en-US" sz="2800" dirty="0"/>
              <a:t>said in his </a:t>
            </a:r>
            <a:r>
              <a:rPr lang="en-US" sz="2800" dirty="0" err="1"/>
              <a:t>Tafseer</a:t>
            </a:r>
            <a:r>
              <a:rPr lang="en-US" sz="2800" dirty="0"/>
              <a:t> (4/144): “This means that He gives respite and does not hasten to punish the one who disobeys Him or goes against His command.” </a:t>
            </a:r>
          </a:p>
          <a:p>
            <a:pPr marL="0" indent="0">
              <a:buNone/>
            </a:pPr>
            <a:endParaRPr lang="en-US" sz="2800" dirty="0"/>
          </a:p>
          <a:p>
            <a:pPr marL="0" indent="0">
              <a:buNone/>
            </a:pPr>
            <a:r>
              <a:rPr lang="en-US" sz="2800" b="1" dirty="0"/>
              <a:t>Al-</a:t>
            </a:r>
            <a:r>
              <a:rPr lang="en-US" sz="2800" b="1" dirty="0" err="1"/>
              <a:t>Khattaabi</a:t>
            </a:r>
            <a:r>
              <a:rPr lang="en-US" sz="2800" dirty="0"/>
              <a:t> said in </a:t>
            </a:r>
            <a:r>
              <a:rPr lang="en-US" sz="2800" dirty="0" err="1"/>
              <a:t>Sha’n</a:t>
            </a:r>
            <a:r>
              <a:rPr lang="en-US" sz="2800" dirty="0"/>
              <a:t> al-Du’a’ (63): “He is forgiving and grants respite, the One Whose anger does not overwhelm Him and Who is not provoked by the ignorance of the ignorant or the disobedience of the disobedient. One who forgives when he is not able to punish does not deserve to be called Haleem (forbearing); rather the one who is al-Haleem is the One Who forgives when He is able to punish and Who gives respite and does not hasten the punishment.” </a:t>
            </a:r>
          </a:p>
        </p:txBody>
      </p:sp>
      <p:sp>
        <p:nvSpPr>
          <p:cNvPr id="6" name="Slide Number Placeholder 5">
            <a:extLst>
              <a:ext uri="{FF2B5EF4-FFF2-40B4-BE49-F238E27FC236}">
                <a16:creationId xmlns:a16="http://schemas.microsoft.com/office/drawing/2014/main" id="{0EDE2371-E0A7-4FF9-BF0C-5F22B4BAC196}"/>
              </a:ext>
            </a:extLst>
          </p:cNvPr>
          <p:cNvSpPr>
            <a:spLocks noGrp="1"/>
          </p:cNvSpPr>
          <p:nvPr>
            <p:ph type="sldNum" sz="quarter" idx="12"/>
          </p:nvPr>
        </p:nvSpPr>
        <p:spPr/>
        <p:txBody>
          <a:bodyPr/>
          <a:lstStyle/>
          <a:p>
            <a:fld id="{D57F1E4F-1CFF-5643-939E-02111984F565}" type="slidenum">
              <a:rPr lang="en-US" smtClean="0"/>
              <a:t>49</a:t>
            </a:fld>
            <a:endParaRPr lang="en-US" dirty="0"/>
          </a:p>
        </p:txBody>
      </p:sp>
    </p:spTree>
    <p:extLst>
      <p:ext uri="{BB962C8B-B14F-4D97-AF65-F5344CB8AC3E}">
        <p14:creationId xmlns:p14="http://schemas.microsoft.com/office/powerpoint/2010/main" val="2869266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6B730-9930-409A-A969-97446F5DE15C}"/>
              </a:ext>
            </a:extLst>
          </p:cNvPr>
          <p:cNvSpPr>
            <a:spLocks noGrp="1"/>
          </p:cNvSpPr>
          <p:nvPr>
            <p:ph type="title"/>
          </p:nvPr>
        </p:nvSpPr>
        <p:spPr/>
        <p:txBody>
          <a:bodyPr/>
          <a:lstStyle/>
          <a:p>
            <a:r>
              <a:rPr lang="en-US" dirty="0"/>
              <a:t>Islam is NOT HATE! It is LOVE!!!</a:t>
            </a:r>
          </a:p>
        </p:txBody>
      </p:sp>
      <p:sp>
        <p:nvSpPr>
          <p:cNvPr id="6" name="Slide Number Placeholder 5">
            <a:extLst>
              <a:ext uri="{FF2B5EF4-FFF2-40B4-BE49-F238E27FC236}">
                <a16:creationId xmlns:a16="http://schemas.microsoft.com/office/drawing/2014/main" id="{B11FC4AC-546C-4736-A1B8-C75570E1BACD}"/>
              </a:ext>
            </a:extLst>
          </p:cNvPr>
          <p:cNvSpPr>
            <a:spLocks noGrp="1"/>
          </p:cNvSpPr>
          <p:nvPr>
            <p:ph type="sldNum" sz="quarter" idx="12"/>
          </p:nvPr>
        </p:nvSpPr>
        <p:spPr/>
        <p:txBody>
          <a:bodyPr/>
          <a:lstStyle/>
          <a:p>
            <a:fld id="{D57F1E4F-1CFF-5643-939E-02111984F565}" type="slidenum">
              <a:rPr lang="en-US" smtClean="0"/>
              <a:t>5</a:t>
            </a:fld>
            <a:endParaRPr lang="en-US" dirty="0"/>
          </a:p>
        </p:txBody>
      </p:sp>
      <p:sp>
        <p:nvSpPr>
          <p:cNvPr id="10" name="Content Placeholder 9">
            <a:extLst>
              <a:ext uri="{FF2B5EF4-FFF2-40B4-BE49-F238E27FC236}">
                <a16:creationId xmlns:a16="http://schemas.microsoft.com/office/drawing/2014/main" id="{58F40896-D352-4ACE-BD25-5B260DF53585}"/>
              </a:ext>
            </a:extLst>
          </p:cNvPr>
          <p:cNvSpPr>
            <a:spLocks noGrp="1"/>
          </p:cNvSpPr>
          <p:nvPr>
            <p:ph idx="1"/>
          </p:nvPr>
        </p:nvSpPr>
        <p:spPr>
          <a:xfrm>
            <a:off x="1103312" y="1447800"/>
            <a:ext cx="8946541" cy="4800599"/>
          </a:xfrm>
        </p:spPr>
        <p:txBody>
          <a:bodyPr/>
          <a:lstStyle/>
          <a:p>
            <a:pPr marL="0" indent="0" algn="r">
              <a:buNone/>
            </a:pPr>
            <a:r>
              <a:rPr lang="ar-SA" dirty="0"/>
              <a:t>حَدَّثَنَا إِسْمَاعِيلُ بْنُ أَبِي أُوَيْسٍ قَالَ‏:‏ حَدَّثَنِي أَخِي، عَنْ سُلَيْمَانَ بْنِ بِلاَلٍ، عَنْ إِبْرَاهِيمَ بْنِ أَبِي أُسَيْدٍ، عَنْ جَدِّهِ، عَنْ أَبِي هُرَيْرَةَ، عَنِ النَّبِيِّ صلى الله عليه وسلم قَالَ‏:‏ وَالَّذِي نَفْسِي بِيَدِهِ، لاَ تَدْخُلُوا الْجَنَّةَ حَتَّى تُسْلِمُوا، وَلاَ تُسْلِمُوا حَتَّى تَحَابُّوا، وَأَفْشُوا السَّلاَمَ تَحَابُّوا، وَإِيَّاكُمْ وَالْبُغْضَةَ، فَإِنَّهَا هِيَ الْحَالِقَةُ، لاَ أَقُولُ لَكُمْ‏:‏ تَحْلِقُ الشَّعْرَ، وَلَكِنْ تَحْلِقُ الدِّينَ‏.‏</a:t>
            </a:r>
          </a:p>
          <a:p>
            <a:pPr marL="0" indent="0" algn="r">
              <a:buNone/>
            </a:pPr>
            <a:r>
              <a:rPr lang="ar-SA" sz="2400" b="1" dirty="0"/>
              <a:t>حسن لغيره   (الألباني)</a:t>
            </a:r>
          </a:p>
          <a:p>
            <a:pPr marL="0" indent="0">
              <a:buNone/>
            </a:pPr>
            <a:r>
              <a:rPr lang="en-US" sz="1600" dirty="0"/>
              <a:t>Al-</a:t>
            </a:r>
            <a:r>
              <a:rPr lang="en-US" sz="1600" dirty="0" err="1"/>
              <a:t>Adab</a:t>
            </a:r>
            <a:r>
              <a:rPr lang="en-US" sz="1600" dirty="0"/>
              <a:t> Al-</a:t>
            </a:r>
            <a:r>
              <a:rPr lang="en-US" sz="1600" dirty="0" err="1"/>
              <a:t>Mufrad</a:t>
            </a:r>
            <a:r>
              <a:rPr lang="en-US" sz="1600" dirty="0"/>
              <a:t> » Dealings with people and good character - </a:t>
            </a:r>
            <a:r>
              <a:rPr lang="ar-SA" sz="1600" dirty="0"/>
              <a:t>كتاب » </a:t>
            </a:r>
            <a:r>
              <a:rPr lang="en-US" sz="1600" dirty="0"/>
              <a:t>Hadith</a:t>
            </a:r>
            <a:endParaRPr lang="ar-SA" sz="1600" dirty="0"/>
          </a:p>
          <a:p>
            <a:pPr marL="0" indent="0">
              <a:buNone/>
            </a:pPr>
            <a:r>
              <a:rPr lang="en-US" dirty="0"/>
              <a:t>Abu </a:t>
            </a:r>
            <a:r>
              <a:rPr lang="en-US" dirty="0" err="1"/>
              <a:t>Hurayra</a:t>
            </a:r>
            <a:r>
              <a:rPr lang="en-US" dirty="0"/>
              <a:t> that the Prophet, may Allah bless him and grant him peace, said, "By the One in whose hand my soul is, you will not enter the Garden until you submit. You will not submit until you love one another. Extend the greeting to one another and you will love one another. Beware of hatred, for it is the razor. I do not tell you that it shaves the hair, but it shaves away the </a:t>
            </a:r>
            <a:r>
              <a:rPr lang="en-US" dirty="0" err="1"/>
              <a:t>deen</a:t>
            </a:r>
            <a:r>
              <a:rPr lang="en-US" dirty="0"/>
              <a:t>."</a:t>
            </a:r>
            <a:r>
              <a:rPr lang="ar-SA" dirty="0"/>
              <a:t>  </a:t>
            </a:r>
            <a:endParaRPr lang="en-US" dirty="0"/>
          </a:p>
          <a:p>
            <a:pPr marL="0" indent="0">
              <a:buNone/>
            </a:pPr>
            <a:r>
              <a:rPr lang="en-US" sz="1800" dirty="0">
                <a:hlinkClick r:id="rId3"/>
              </a:rPr>
              <a:t>https://sunnah.com/urn/2302580</a:t>
            </a:r>
            <a:endParaRPr lang="ar-SA" sz="1800" dirty="0"/>
          </a:p>
          <a:p>
            <a:pPr marL="0" indent="0">
              <a:buNone/>
            </a:pPr>
            <a:r>
              <a:rPr lang="en-US" dirty="0"/>
              <a:t>Al-</a:t>
            </a:r>
            <a:r>
              <a:rPr lang="en-US" dirty="0" err="1"/>
              <a:t>Adab</a:t>
            </a:r>
            <a:r>
              <a:rPr lang="en-US" dirty="0"/>
              <a:t> Al-</a:t>
            </a:r>
            <a:r>
              <a:rPr lang="en-US" dirty="0" err="1"/>
              <a:t>Mufrad</a:t>
            </a:r>
            <a:r>
              <a:rPr lang="en-US" dirty="0"/>
              <a:t> by Imam Bukhari</a:t>
            </a:r>
          </a:p>
        </p:txBody>
      </p:sp>
    </p:spTree>
    <p:extLst>
      <p:ext uri="{BB962C8B-B14F-4D97-AF65-F5344CB8AC3E}">
        <p14:creationId xmlns:p14="http://schemas.microsoft.com/office/powerpoint/2010/main" val="15254467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19BF1-4E37-4760-8A09-10D2A822EB82}"/>
              </a:ext>
            </a:extLst>
          </p:cNvPr>
          <p:cNvSpPr>
            <a:spLocks noGrp="1"/>
          </p:cNvSpPr>
          <p:nvPr>
            <p:ph type="title"/>
          </p:nvPr>
        </p:nvSpPr>
        <p:spPr>
          <a:xfrm>
            <a:off x="1001261" y="452718"/>
            <a:ext cx="9049573" cy="156883"/>
          </a:xfrm>
        </p:spPr>
        <p:txBody>
          <a:bodyPr/>
          <a:lstStyle/>
          <a:p>
            <a:endParaRPr lang="en-US"/>
          </a:p>
        </p:txBody>
      </p:sp>
      <p:sp>
        <p:nvSpPr>
          <p:cNvPr id="3" name="Content Placeholder 2">
            <a:extLst>
              <a:ext uri="{FF2B5EF4-FFF2-40B4-BE49-F238E27FC236}">
                <a16:creationId xmlns:a16="http://schemas.microsoft.com/office/drawing/2014/main" id="{9CEE0B64-2D81-440C-B590-0CA522B792C7}"/>
              </a:ext>
            </a:extLst>
          </p:cNvPr>
          <p:cNvSpPr>
            <a:spLocks noGrp="1"/>
          </p:cNvSpPr>
          <p:nvPr>
            <p:ph idx="1"/>
          </p:nvPr>
        </p:nvSpPr>
        <p:spPr>
          <a:xfrm>
            <a:off x="1388662" y="1063415"/>
            <a:ext cx="8661191" cy="5481763"/>
          </a:xfrm>
        </p:spPr>
        <p:txBody>
          <a:bodyPr>
            <a:normAutofit lnSpcReduction="10000"/>
          </a:bodyPr>
          <a:lstStyle/>
          <a:p>
            <a:pPr marL="0" indent="0">
              <a:buNone/>
            </a:pPr>
            <a:r>
              <a:rPr lang="en-US" sz="2400" dirty="0" err="1"/>
              <a:t>Qiwaam</a:t>
            </a:r>
            <a:r>
              <a:rPr lang="en-US" sz="2400" dirty="0"/>
              <a:t> al-Sunnah </a:t>
            </a:r>
            <a:r>
              <a:rPr lang="en-US" sz="2400" b="1" dirty="0"/>
              <a:t>al-</a:t>
            </a:r>
            <a:r>
              <a:rPr lang="en-US" sz="2400" b="1" dirty="0" err="1"/>
              <a:t>Asbahaani</a:t>
            </a:r>
            <a:r>
              <a:rPr lang="en-US" sz="2400" dirty="0"/>
              <a:t> said in al-</a:t>
            </a:r>
            <a:r>
              <a:rPr lang="en-US" sz="2400" dirty="0" err="1"/>
              <a:t>Hujjah</a:t>
            </a:r>
            <a:r>
              <a:rPr lang="en-US" sz="2400" dirty="0"/>
              <a:t> fi </a:t>
            </a:r>
            <a:r>
              <a:rPr lang="en-US" sz="2400" dirty="0" err="1"/>
              <a:t>Bayaan</a:t>
            </a:r>
            <a:r>
              <a:rPr lang="en-US" sz="2400" dirty="0"/>
              <a:t> al-</a:t>
            </a:r>
            <a:r>
              <a:rPr lang="en-US" sz="2400" dirty="0" err="1"/>
              <a:t>Mahajjah</a:t>
            </a:r>
            <a:r>
              <a:rPr lang="en-US" sz="2400" dirty="0"/>
              <a:t> (1/144): “Forbearing towards the one who disobeys Him, because if He wanted to punish him at the time of the sin, He could do so, but He grants him respite until the appointed time. Even though this is a name that may be applied to a person, the forbearance of a person is not a quality with which a person is born and which then develops when he grows older; it may change at times of sickness or anger, or because of events that happen. His attribute dies when he dies, but the forbearance of </a:t>
            </a:r>
            <a:r>
              <a:rPr lang="en-US" sz="2400" dirty="0" err="1"/>
              <a:t>Allaah</a:t>
            </a:r>
            <a:r>
              <a:rPr lang="en-US" sz="2400" dirty="0"/>
              <a:t> abides and never disappears. A person may forgive one thing but not another; he may forgive those against whom he is powerless to exact revenge, but </a:t>
            </a:r>
            <a:r>
              <a:rPr lang="en-US" sz="2400" dirty="0" err="1"/>
              <a:t>Allaah</a:t>
            </a:r>
            <a:r>
              <a:rPr lang="en-US" sz="2400" dirty="0"/>
              <a:t> forgives even though He is able to punish.” </a:t>
            </a:r>
          </a:p>
          <a:p>
            <a:pPr marL="0" indent="0">
              <a:buNone/>
            </a:pPr>
            <a:r>
              <a:rPr lang="en-US" sz="1700" dirty="0">
                <a:hlinkClick r:id="rId2"/>
              </a:rPr>
              <a:t>https://islamqa.info/en/answers/22210/the-meaning-of-allaahs-name-al-haleem</a:t>
            </a:r>
            <a:endParaRPr lang="en-US" sz="1700" dirty="0"/>
          </a:p>
        </p:txBody>
      </p:sp>
      <p:sp>
        <p:nvSpPr>
          <p:cNvPr id="6" name="Slide Number Placeholder 5">
            <a:extLst>
              <a:ext uri="{FF2B5EF4-FFF2-40B4-BE49-F238E27FC236}">
                <a16:creationId xmlns:a16="http://schemas.microsoft.com/office/drawing/2014/main" id="{77712D21-BC10-4073-B9EB-559864359AC7}"/>
              </a:ext>
            </a:extLst>
          </p:cNvPr>
          <p:cNvSpPr>
            <a:spLocks noGrp="1"/>
          </p:cNvSpPr>
          <p:nvPr>
            <p:ph type="sldNum" sz="quarter" idx="12"/>
          </p:nvPr>
        </p:nvSpPr>
        <p:spPr/>
        <p:txBody>
          <a:bodyPr/>
          <a:lstStyle/>
          <a:p>
            <a:fld id="{D57F1E4F-1CFF-5643-939E-02111984F565}" type="slidenum">
              <a:rPr lang="en-US" smtClean="0"/>
              <a:t>50</a:t>
            </a:fld>
            <a:endParaRPr lang="en-US" dirty="0"/>
          </a:p>
        </p:txBody>
      </p:sp>
    </p:spTree>
    <p:extLst>
      <p:ext uri="{BB962C8B-B14F-4D97-AF65-F5344CB8AC3E}">
        <p14:creationId xmlns:p14="http://schemas.microsoft.com/office/powerpoint/2010/main" val="10335866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8E02C-5E6B-4FE2-9E8B-D08A2134E3AB}"/>
              </a:ext>
            </a:extLst>
          </p:cNvPr>
          <p:cNvSpPr>
            <a:spLocks noGrp="1"/>
          </p:cNvSpPr>
          <p:nvPr>
            <p:ph type="title"/>
          </p:nvPr>
        </p:nvSpPr>
        <p:spPr/>
        <p:txBody>
          <a:bodyPr/>
          <a:lstStyle/>
          <a:p>
            <a:r>
              <a:rPr lang="ar-SA" dirty="0"/>
              <a:t>حليم في القراّن</a:t>
            </a:r>
            <a:endParaRPr lang="en-US" dirty="0"/>
          </a:p>
        </p:txBody>
      </p:sp>
      <p:sp>
        <p:nvSpPr>
          <p:cNvPr id="3" name="Content Placeholder 2">
            <a:extLst>
              <a:ext uri="{FF2B5EF4-FFF2-40B4-BE49-F238E27FC236}">
                <a16:creationId xmlns:a16="http://schemas.microsoft.com/office/drawing/2014/main" id="{01FCE714-77CF-4DD6-9D8B-01D937B5DDE5}"/>
              </a:ext>
            </a:extLst>
          </p:cNvPr>
          <p:cNvSpPr>
            <a:spLocks noGrp="1"/>
          </p:cNvSpPr>
          <p:nvPr>
            <p:ph idx="1"/>
          </p:nvPr>
        </p:nvSpPr>
        <p:spPr>
          <a:xfrm>
            <a:off x="645132" y="1447800"/>
            <a:ext cx="9404722" cy="4800599"/>
          </a:xfrm>
        </p:spPr>
        <p:txBody>
          <a:bodyPr>
            <a:normAutofit fontScale="92500" lnSpcReduction="10000"/>
          </a:bodyPr>
          <a:lstStyle/>
          <a:p>
            <a:pPr marL="0" indent="0">
              <a:buNone/>
            </a:pPr>
            <a:r>
              <a:rPr lang="ar-SA" sz="2800" dirty="0"/>
              <a:t>وَاللَّـهُ غَفُورٌ حَلِيمٌ</a:t>
            </a:r>
            <a:r>
              <a:rPr lang="en-US" sz="2800" dirty="0"/>
              <a:t> (2:225)</a:t>
            </a:r>
          </a:p>
          <a:p>
            <a:pPr marL="0" indent="0">
              <a:buNone/>
            </a:pPr>
            <a:r>
              <a:rPr lang="ar-SA" sz="2800" dirty="0"/>
              <a:t>وَاعْلَمُوا أَنَّ اللَّـهَ غَفُورٌ حَلِيمٌ</a:t>
            </a:r>
            <a:r>
              <a:rPr lang="en-US" sz="2800" dirty="0"/>
              <a:t> (2:235)</a:t>
            </a:r>
          </a:p>
          <a:p>
            <a:pPr marL="0" indent="0">
              <a:buNone/>
            </a:pPr>
            <a:r>
              <a:rPr lang="ar-SA" sz="2800" dirty="0"/>
              <a:t>قَوْلٌ مَّعْرُوفٌ وَمَغْفِرَةٌ خَيْرٌ مِّن صَدَقَةٍ يَتْبَعُهَا أَذًى ۗ وَاللَّـهُ غَنِيٌّ حَلِيمٌ</a:t>
            </a:r>
            <a:r>
              <a:rPr lang="en-US" sz="2800" dirty="0"/>
              <a:t> (2:263)</a:t>
            </a:r>
          </a:p>
          <a:p>
            <a:pPr marL="0" indent="0">
              <a:buNone/>
            </a:pPr>
            <a:r>
              <a:rPr lang="en-US" sz="2800" dirty="0"/>
              <a:t>Kind speech and forgiveness are better than charity followed by injury. And Allah is Free of need and Forbearing. (2:263)</a:t>
            </a:r>
          </a:p>
          <a:p>
            <a:pPr marL="0" indent="0">
              <a:buNone/>
            </a:pPr>
            <a:r>
              <a:rPr lang="ar-SA" sz="2800" dirty="0"/>
              <a:t>وَاللَّـهُ عَلِيمٌ حَلِيمٌ</a:t>
            </a:r>
            <a:r>
              <a:rPr lang="en-US" sz="2800" dirty="0"/>
              <a:t> (4:12)</a:t>
            </a:r>
          </a:p>
          <a:p>
            <a:pPr marL="0" indent="0">
              <a:buNone/>
            </a:pPr>
            <a:r>
              <a:rPr lang="en-US" sz="2800" b="1" dirty="0"/>
              <a:t>Ibrahim as Haleem </a:t>
            </a:r>
            <a:r>
              <a:rPr lang="en-US" sz="2800" dirty="0"/>
              <a:t>(9:114 about his </a:t>
            </a:r>
            <a:r>
              <a:rPr lang="en-US" sz="2800" dirty="0" err="1"/>
              <a:t>dua</a:t>
            </a:r>
            <a:r>
              <a:rPr lang="en-US" sz="2800" dirty="0"/>
              <a:t> for his father)</a:t>
            </a:r>
          </a:p>
          <a:p>
            <a:pPr marL="0" indent="0">
              <a:buNone/>
            </a:pPr>
            <a:r>
              <a:rPr lang="ar-SA" sz="2800" dirty="0"/>
              <a:t>إِنَّ إِبْرَاهِيمَ لَحَلِيمٌ أَوَّاهٌ مُّنِيبٌ</a:t>
            </a:r>
            <a:r>
              <a:rPr lang="en-US" sz="2800" dirty="0"/>
              <a:t> (11:75 about nation of </a:t>
            </a:r>
            <a:r>
              <a:rPr lang="en-US" sz="2800" dirty="0" err="1"/>
              <a:t>Lut</a:t>
            </a:r>
            <a:r>
              <a:rPr lang="en-US" sz="2800" dirty="0"/>
              <a:t>) Indeed, Abraham was forbearing, grieving and [frequently] returning [to Allah].</a:t>
            </a:r>
          </a:p>
        </p:txBody>
      </p:sp>
      <p:sp>
        <p:nvSpPr>
          <p:cNvPr id="6" name="Slide Number Placeholder 5">
            <a:extLst>
              <a:ext uri="{FF2B5EF4-FFF2-40B4-BE49-F238E27FC236}">
                <a16:creationId xmlns:a16="http://schemas.microsoft.com/office/drawing/2014/main" id="{40F01CDD-634D-4A5B-8A22-C85A3D3BD88F}"/>
              </a:ext>
            </a:extLst>
          </p:cNvPr>
          <p:cNvSpPr>
            <a:spLocks noGrp="1"/>
          </p:cNvSpPr>
          <p:nvPr>
            <p:ph type="sldNum" sz="quarter" idx="12"/>
          </p:nvPr>
        </p:nvSpPr>
        <p:spPr/>
        <p:txBody>
          <a:bodyPr/>
          <a:lstStyle/>
          <a:p>
            <a:fld id="{D57F1E4F-1CFF-5643-939E-02111984F565}" type="slidenum">
              <a:rPr lang="en-US" smtClean="0"/>
              <a:t>51</a:t>
            </a:fld>
            <a:endParaRPr lang="en-US" dirty="0"/>
          </a:p>
        </p:txBody>
      </p:sp>
    </p:spTree>
    <p:extLst>
      <p:ext uri="{BB962C8B-B14F-4D97-AF65-F5344CB8AC3E}">
        <p14:creationId xmlns:p14="http://schemas.microsoft.com/office/powerpoint/2010/main" val="16697904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C090D-FBB1-47A7-8AB0-729898A6FF08}"/>
              </a:ext>
            </a:extLst>
          </p:cNvPr>
          <p:cNvSpPr>
            <a:spLocks noGrp="1"/>
          </p:cNvSpPr>
          <p:nvPr>
            <p:ph type="title"/>
          </p:nvPr>
        </p:nvSpPr>
        <p:spPr>
          <a:xfrm>
            <a:off x="646112" y="452718"/>
            <a:ext cx="8979152" cy="156883"/>
          </a:xfrm>
        </p:spPr>
        <p:txBody>
          <a:bodyPr/>
          <a:lstStyle/>
          <a:p>
            <a:endParaRPr lang="en-US" dirty="0"/>
          </a:p>
        </p:txBody>
      </p:sp>
      <p:sp>
        <p:nvSpPr>
          <p:cNvPr id="3" name="Content Placeholder 2">
            <a:extLst>
              <a:ext uri="{FF2B5EF4-FFF2-40B4-BE49-F238E27FC236}">
                <a16:creationId xmlns:a16="http://schemas.microsoft.com/office/drawing/2014/main" id="{890A5C8E-A3F7-44F5-A79D-C8F0B102359B}"/>
              </a:ext>
            </a:extLst>
          </p:cNvPr>
          <p:cNvSpPr>
            <a:spLocks noGrp="1"/>
          </p:cNvSpPr>
          <p:nvPr>
            <p:ph idx="1"/>
          </p:nvPr>
        </p:nvSpPr>
        <p:spPr>
          <a:xfrm>
            <a:off x="415578" y="609602"/>
            <a:ext cx="9634275" cy="5638798"/>
          </a:xfrm>
        </p:spPr>
        <p:txBody>
          <a:bodyPr>
            <a:normAutofit/>
          </a:bodyPr>
          <a:lstStyle/>
          <a:p>
            <a:pPr marL="0" indent="0" algn="r">
              <a:buNone/>
            </a:pPr>
            <a:r>
              <a:rPr lang="ar-SA" sz="2800" dirty="0"/>
              <a:t>قَالُوا يَا شُعَيْبُ أَصَلَاتُكَ تَأْمُرُكَ أَن نَّتْرُكَ مَا يَعْبُدُ آبَاؤُنَا أَوْ أَن نَّفْعَلَ فِي أَمْوَالِنَا مَا نَشَاءُ ۖ إِنَّكَ لَأَنتَ الْحَلِيمُ الرَّشِيدُ</a:t>
            </a:r>
            <a:endParaRPr lang="en-US" sz="2800" dirty="0"/>
          </a:p>
          <a:p>
            <a:pPr marL="0" indent="0">
              <a:buNone/>
            </a:pPr>
            <a:r>
              <a:rPr lang="en-US" sz="2400" dirty="0"/>
              <a:t>They said, "O </a:t>
            </a:r>
            <a:r>
              <a:rPr lang="en-US" sz="2400" dirty="0" err="1"/>
              <a:t>Shu'ayb</a:t>
            </a:r>
            <a:r>
              <a:rPr lang="en-US" sz="2400" dirty="0"/>
              <a:t>, does your prayer command you that we should leave what our fathers worship or not do with our wealth what we please? Indeed, you are the forbearing, the discerning!" (11:87)</a:t>
            </a:r>
          </a:p>
          <a:p>
            <a:pPr marL="0" indent="0" algn="r">
              <a:buNone/>
            </a:pPr>
            <a:r>
              <a:rPr lang="ar-SA" sz="2800" dirty="0"/>
              <a:t>فَبَشَّرْنَاهُ بِغُلَامٍ حَلِيمٍ</a:t>
            </a:r>
            <a:r>
              <a:rPr lang="en-US" sz="2800" dirty="0"/>
              <a:t> (37:101)</a:t>
            </a:r>
          </a:p>
          <a:p>
            <a:pPr marL="0" indent="0" algn="r">
              <a:buNone/>
            </a:pPr>
            <a:r>
              <a:rPr lang="ar-SA" sz="2800" dirty="0"/>
              <a:t>إِن تُقْرِضُوا اللَّـهَ قَرْضًا حَسَنًا يُضَاعِفْهُ لَكُمْ وَيَغْفِرْ لَكُمْ ۚ وَاللَّـهُ شَكُورٌ حَلِيمٌ</a:t>
            </a:r>
            <a:r>
              <a:rPr lang="en-US" sz="2800" dirty="0"/>
              <a:t> </a:t>
            </a:r>
          </a:p>
          <a:p>
            <a:pPr marL="0" indent="0">
              <a:buNone/>
            </a:pPr>
            <a:r>
              <a:rPr lang="en-US" sz="2400" dirty="0"/>
              <a:t>If you loan Allah a goodly loan, He will multiply it for you and forgive you. And Allah is Most Appreciative and Forbearing. (64:17) </a:t>
            </a:r>
          </a:p>
        </p:txBody>
      </p:sp>
      <p:sp>
        <p:nvSpPr>
          <p:cNvPr id="6" name="Slide Number Placeholder 5">
            <a:extLst>
              <a:ext uri="{FF2B5EF4-FFF2-40B4-BE49-F238E27FC236}">
                <a16:creationId xmlns:a16="http://schemas.microsoft.com/office/drawing/2014/main" id="{BF045416-24D5-4CD1-8024-0887DEF84980}"/>
              </a:ext>
            </a:extLst>
          </p:cNvPr>
          <p:cNvSpPr>
            <a:spLocks noGrp="1"/>
          </p:cNvSpPr>
          <p:nvPr>
            <p:ph type="sldNum" sz="quarter" idx="12"/>
          </p:nvPr>
        </p:nvSpPr>
        <p:spPr/>
        <p:txBody>
          <a:bodyPr/>
          <a:lstStyle/>
          <a:p>
            <a:fld id="{D57F1E4F-1CFF-5643-939E-02111984F565}" type="slidenum">
              <a:rPr lang="en-US" smtClean="0"/>
              <a:t>52</a:t>
            </a:fld>
            <a:endParaRPr lang="en-US" dirty="0"/>
          </a:p>
        </p:txBody>
      </p:sp>
    </p:spTree>
    <p:extLst>
      <p:ext uri="{BB962C8B-B14F-4D97-AF65-F5344CB8AC3E}">
        <p14:creationId xmlns:p14="http://schemas.microsoft.com/office/powerpoint/2010/main" val="2354975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76B3F-A49C-41C0-8172-3264C82DAB35}"/>
              </a:ext>
            </a:extLst>
          </p:cNvPr>
          <p:cNvSpPr>
            <a:spLocks noGrp="1"/>
          </p:cNvSpPr>
          <p:nvPr>
            <p:ph type="title"/>
          </p:nvPr>
        </p:nvSpPr>
        <p:spPr/>
        <p:txBody>
          <a:bodyPr/>
          <a:lstStyle/>
          <a:p>
            <a:r>
              <a:rPr lang="en-US" dirty="0"/>
              <a:t>Halim mentioned first then Ghafoor</a:t>
            </a:r>
          </a:p>
        </p:txBody>
      </p:sp>
      <p:sp>
        <p:nvSpPr>
          <p:cNvPr id="3" name="Content Placeholder 2">
            <a:extLst>
              <a:ext uri="{FF2B5EF4-FFF2-40B4-BE49-F238E27FC236}">
                <a16:creationId xmlns:a16="http://schemas.microsoft.com/office/drawing/2014/main" id="{6F3586D5-7F73-4C55-B847-BE099D7ACD44}"/>
              </a:ext>
            </a:extLst>
          </p:cNvPr>
          <p:cNvSpPr>
            <a:spLocks noGrp="1"/>
          </p:cNvSpPr>
          <p:nvPr>
            <p:ph idx="1"/>
          </p:nvPr>
        </p:nvSpPr>
        <p:spPr/>
        <p:txBody>
          <a:bodyPr/>
          <a:lstStyle/>
          <a:p>
            <a:pPr marL="0" indent="0" algn="r">
              <a:buNone/>
            </a:pPr>
            <a:r>
              <a:rPr lang="ar-SA" sz="2800" dirty="0"/>
              <a:t> تُسَبِّحُ لَهُ السَّمَاوَاتُ السَّبْعُ وَالْأَرْضُ وَمَن فِيهِنَّ ۚ وَإِن مِّن شَيْءٍ إِلَّا يُسَبِّحُ بِحَمْدِهِ وَلَـٰكِن لَّا تَفْقَهُونَ تَسْبِيحَهُمْ ۗ إِنَّهُ كَانَ حَلِيمًا غَفُورًا ﴿٤٤﴾</a:t>
            </a:r>
            <a:r>
              <a:rPr lang="en-US" sz="2800" dirty="0"/>
              <a:t> </a:t>
            </a:r>
            <a:endParaRPr lang="en-US" dirty="0"/>
          </a:p>
          <a:p>
            <a:pPr marL="0" indent="0">
              <a:buNone/>
            </a:pPr>
            <a:r>
              <a:rPr lang="en-US" dirty="0"/>
              <a:t>The seven heavens and the earth and whatever is in them exalt Him. And there is not a thing except that it exalts [Allah] by His praise, but you do not understand their [way of] exalting. Indeed, He is ever Forbearing and Forgiving. (17:44) </a:t>
            </a:r>
            <a:r>
              <a:rPr lang="ar-SA" dirty="0"/>
              <a:t>سورة الإسراء</a:t>
            </a:r>
            <a:endParaRPr lang="en-US" dirty="0"/>
          </a:p>
        </p:txBody>
      </p:sp>
      <p:sp>
        <p:nvSpPr>
          <p:cNvPr id="6" name="Slide Number Placeholder 5">
            <a:extLst>
              <a:ext uri="{FF2B5EF4-FFF2-40B4-BE49-F238E27FC236}">
                <a16:creationId xmlns:a16="http://schemas.microsoft.com/office/drawing/2014/main" id="{579CFBCC-0951-4E66-B0BB-F8D8B01099F0}"/>
              </a:ext>
            </a:extLst>
          </p:cNvPr>
          <p:cNvSpPr>
            <a:spLocks noGrp="1"/>
          </p:cNvSpPr>
          <p:nvPr>
            <p:ph type="sldNum" sz="quarter" idx="12"/>
          </p:nvPr>
        </p:nvSpPr>
        <p:spPr/>
        <p:txBody>
          <a:bodyPr/>
          <a:lstStyle/>
          <a:p>
            <a:fld id="{D57F1E4F-1CFF-5643-939E-02111984F565}" type="slidenum">
              <a:rPr lang="en-US" smtClean="0"/>
              <a:t>53</a:t>
            </a:fld>
            <a:endParaRPr lang="en-US" dirty="0"/>
          </a:p>
        </p:txBody>
      </p:sp>
    </p:spTree>
    <p:extLst>
      <p:ext uri="{BB962C8B-B14F-4D97-AF65-F5344CB8AC3E}">
        <p14:creationId xmlns:p14="http://schemas.microsoft.com/office/powerpoint/2010/main" val="41349201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C0C7-79ED-4B21-AF41-DA17B6C98425}"/>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A41745F0-053D-4DF2-821D-5B063EE5375A}"/>
              </a:ext>
            </a:extLst>
          </p:cNvPr>
          <p:cNvPicPr>
            <a:picLocks noGrp="1" noChangeAspect="1"/>
          </p:cNvPicPr>
          <p:nvPr>
            <p:ph idx="1"/>
          </p:nvPr>
        </p:nvPicPr>
        <p:blipFill>
          <a:blip r:embed="rId3"/>
          <a:stretch>
            <a:fillRect/>
          </a:stretch>
        </p:blipFill>
        <p:spPr>
          <a:xfrm>
            <a:off x="1388663" y="737593"/>
            <a:ext cx="8388922" cy="2410053"/>
          </a:xfrm>
          <a:prstGeom prst="rect">
            <a:avLst/>
          </a:prstGeom>
        </p:spPr>
      </p:pic>
      <p:sp>
        <p:nvSpPr>
          <p:cNvPr id="6" name="Slide Number Placeholder 5">
            <a:extLst>
              <a:ext uri="{FF2B5EF4-FFF2-40B4-BE49-F238E27FC236}">
                <a16:creationId xmlns:a16="http://schemas.microsoft.com/office/drawing/2014/main" id="{0130B1B3-3041-4226-8F76-0DA70B4C1930}"/>
              </a:ext>
            </a:extLst>
          </p:cNvPr>
          <p:cNvSpPr>
            <a:spLocks noGrp="1"/>
          </p:cNvSpPr>
          <p:nvPr>
            <p:ph type="sldNum" sz="quarter" idx="12"/>
          </p:nvPr>
        </p:nvSpPr>
        <p:spPr/>
        <p:txBody>
          <a:bodyPr/>
          <a:lstStyle/>
          <a:p>
            <a:fld id="{D57F1E4F-1CFF-5643-939E-02111984F565}" type="slidenum">
              <a:rPr lang="en-US" smtClean="0"/>
              <a:t>54</a:t>
            </a:fld>
            <a:endParaRPr lang="en-US" dirty="0"/>
          </a:p>
        </p:txBody>
      </p:sp>
      <p:sp>
        <p:nvSpPr>
          <p:cNvPr id="8" name="Rectangle 7">
            <a:extLst>
              <a:ext uri="{FF2B5EF4-FFF2-40B4-BE49-F238E27FC236}">
                <a16:creationId xmlns:a16="http://schemas.microsoft.com/office/drawing/2014/main" id="{B5A20BA5-C654-43A1-A836-751FBF89EC09}"/>
              </a:ext>
            </a:extLst>
          </p:cNvPr>
          <p:cNvSpPr/>
          <p:nvPr/>
        </p:nvSpPr>
        <p:spPr>
          <a:xfrm>
            <a:off x="1553325" y="3553269"/>
            <a:ext cx="8836627" cy="2308324"/>
          </a:xfrm>
          <a:prstGeom prst="rect">
            <a:avLst/>
          </a:prstGeom>
        </p:spPr>
        <p:txBody>
          <a:bodyPr wrap="square">
            <a:spAutoFit/>
          </a:bodyPr>
          <a:lstStyle/>
          <a:p>
            <a:r>
              <a:rPr lang="en-US" sz="2400" dirty="0"/>
              <a:t>In the Musnad of Imam Ahmad, Ali bin Abi Talib ~ said:</a:t>
            </a:r>
          </a:p>
          <a:p>
            <a:r>
              <a:rPr lang="en-US" sz="2400" dirty="0"/>
              <a:t>"The Messenger of Allah ~ taught me to say, in times of</a:t>
            </a:r>
          </a:p>
          <a:p>
            <a:r>
              <a:rPr lang="en-US" sz="2400" dirty="0"/>
              <a:t>distress: 'There is no god but Allah, the Most Forbearing, the Most Generous. Glorified is Allah, the Lord of the Mighty Throne. All Praise to Allah, the Lord of '</a:t>
            </a:r>
            <a:r>
              <a:rPr lang="en-US" sz="2400" dirty="0" err="1"/>
              <a:t>Alamin</a:t>
            </a:r>
            <a:r>
              <a:rPr lang="en-US" sz="2400" dirty="0"/>
              <a:t> (mankind, Jinn and all that exists)."</a:t>
            </a:r>
          </a:p>
        </p:txBody>
      </p:sp>
    </p:spTree>
    <p:extLst>
      <p:ext uri="{BB962C8B-B14F-4D97-AF65-F5344CB8AC3E}">
        <p14:creationId xmlns:p14="http://schemas.microsoft.com/office/powerpoint/2010/main" val="17016411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12E54-53E7-4515-B1F7-E4FFF31F4E51}"/>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27F1B6BE-F837-4A3F-B537-20A14E35876D}"/>
              </a:ext>
            </a:extLst>
          </p:cNvPr>
          <p:cNvPicPr>
            <a:picLocks noGrp="1" noChangeAspect="1"/>
          </p:cNvPicPr>
          <p:nvPr>
            <p:ph idx="1"/>
          </p:nvPr>
        </p:nvPicPr>
        <p:blipFill>
          <a:blip r:embed="rId3"/>
          <a:stretch>
            <a:fillRect/>
          </a:stretch>
        </p:blipFill>
        <p:spPr>
          <a:xfrm>
            <a:off x="300872" y="30219"/>
            <a:ext cx="9967134" cy="6797561"/>
          </a:xfrm>
          <a:prstGeom prst="rect">
            <a:avLst/>
          </a:prstGeom>
        </p:spPr>
      </p:pic>
      <p:sp>
        <p:nvSpPr>
          <p:cNvPr id="6" name="Slide Number Placeholder 5">
            <a:extLst>
              <a:ext uri="{FF2B5EF4-FFF2-40B4-BE49-F238E27FC236}">
                <a16:creationId xmlns:a16="http://schemas.microsoft.com/office/drawing/2014/main" id="{CC0CC6B6-681C-4BED-B02B-0A947DFD0BE9}"/>
              </a:ext>
            </a:extLst>
          </p:cNvPr>
          <p:cNvSpPr>
            <a:spLocks noGrp="1"/>
          </p:cNvSpPr>
          <p:nvPr>
            <p:ph type="sldNum" sz="quarter" idx="12"/>
          </p:nvPr>
        </p:nvSpPr>
        <p:spPr/>
        <p:txBody>
          <a:bodyPr/>
          <a:lstStyle/>
          <a:p>
            <a:fld id="{D57F1E4F-1CFF-5643-939E-02111984F565}" type="slidenum">
              <a:rPr lang="en-US" smtClean="0"/>
              <a:t>55</a:t>
            </a:fld>
            <a:endParaRPr lang="en-US" dirty="0"/>
          </a:p>
        </p:txBody>
      </p:sp>
    </p:spTree>
    <p:extLst>
      <p:ext uri="{BB962C8B-B14F-4D97-AF65-F5344CB8AC3E}">
        <p14:creationId xmlns:p14="http://schemas.microsoft.com/office/powerpoint/2010/main" val="28810225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ACCB-147C-428F-9BE6-C556B0A77660}"/>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D5746023-DF43-433A-8BFF-6AA54AF8A8C4}"/>
              </a:ext>
            </a:extLst>
          </p:cNvPr>
          <p:cNvPicPr>
            <a:picLocks noGrp="1" noChangeAspect="1"/>
          </p:cNvPicPr>
          <p:nvPr>
            <p:ph idx="1"/>
          </p:nvPr>
        </p:nvPicPr>
        <p:blipFill>
          <a:blip r:embed="rId3"/>
          <a:stretch>
            <a:fillRect/>
          </a:stretch>
        </p:blipFill>
        <p:spPr>
          <a:xfrm>
            <a:off x="332679" y="652492"/>
            <a:ext cx="9942007" cy="951327"/>
          </a:xfrm>
          <a:prstGeom prst="rect">
            <a:avLst/>
          </a:prstGeom>
        </p:spPr>
      </p:pic>
      <p:sp>
        <p:nvSpPr>
          <p:cNvPr id="6" name="Slide Number Placeholder 5">
            <a:extLst>
              <a:ext uri="{FF2B5EF4-FFF2-40B4-BE49-F238E27FC236}">
                <a16:creationId xmlns:a16="http://schemas.microsoft.com/office/drawing/2014/main" id="{39CE22D7-DDF9-4829-B387-24877850225F}"/>
              </a:ext>
            </a:extLst>
          </p:cNvPr>
          <p:cNvSpPr>
            <a:spLocks noGrp="1"/>
          </p:cNvSpPr>
          <p:nvPr>
            <p:ph type="sldNum" sz="quarter" idx="12"/>
          </p:nvPr>
        </p:nvSpPr>
        <p:spPr/>
        <p:txBody>
          <a:bodyPr/>
          <a:lstStyle/>
          <a:p>
            <a:fld id="{D57F1E4F-1CFF-5643-939E-02111984F565}" type="slidenum">
              <a:rPr lang="en-US" smtClean="0"/>
              <a:t>56</a:t>
            </a:fld>
            <a:endParaRPr lang="en-US" dirty="0"/>
          </a:p>
        </p:txBody>
      </p:sp>
      <p:pic>
        <p:nvPicPr>
          <p:cNvPr id="8" name="Picture 7">
            <a:extLst>
              <a:ext uri="{FF2B5EF4-FFF2-40B4-BE49-F238E27FC236}">
                <a16:creationId xmlns:a16="http://schemas.microsoft.com/office/drawing/2014/main" id="{77A27AB2-07E3-4F8D-94E1-782DF2E771EB}"/>
              </a:ext>
            </a:extLst>
          </p:cNvPr>
          <p:cNvPicPr>
            <a:picLocks noChangeAspect="1"/>
          </p:cNvPicPr>
          <p:nvPr/>
        </p:nvPicPr>
        <p:blipFill>
          <a:blip r:embed="rId4"/>
          <a:stretch>
            <a:fillRect/>
          </a:stretch>
        </p:blipFill>
        <p:spPr>
          <a:xfrm>
            <a:off x="332679" y="1596174"/>
            <a:ext cx="9942007" cy="4468915"/>
          </a:xfrm>
          <a:prstGeom prst="rect">
            <a:avLst/>
          </a:prstGeom>
        </p:spPr>
      </p:pic>
    </p:spTree>
    <p:extLst>
      <p:ext uri="{BB962C8B-B14F-4D97-AF65-F5344CB8AC3E}">
        <p14:creationId xmlns:p14="http://schemas.microsoft.com/office/powerpoint/2010/main" val="40610794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C0211-D67C-4291-A91F-500BF85B111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D849A1D-B521-4BDB-AD1D-8DC10F34FC7A}"/>
              </a:ext>
            </a:extLst>
          </p:cNvPr>
          <p:cNvSpPr>
            <a:spLocks noGrp="1"/>
          </p:cNvSpPr>
          <p:nvPr>
            <p:ph idx="1"/>
          </p:nvPr>
        </p:nvSpPr>
        <p:spPr>
          <a:xfrm>
            <a:off x="263769" y="452718"/>
            <a:ext cx="10234770" cy="6109553"/>
          </a:xfrm>
        </p:spPr>
        <p:txBody>
          <a:bodyPr>
            <a:normAutofit lnSpcReduction="10000"/>
          </a:bodyPr>
          <a:lstStyle/>
          <a:p>
            <a:pPr marL="0" indent="0">
              <a:buNone/>
            </a:pPr>
            <a:r>
              <a:rPr lang="en-US" sz="2800" dirty="0" err="1"/>
              <a:t>Ibin</a:t>
            </a:r>
            <a:r>
              <a:rPr lang="en-US" sz="2800" dirty="0"/>
              <a:t> Mas '</a:t>
            </a:r>
            <a:r>
              <a:rPr lang="en-US" sz="2800" dirty="0" err="1"/>
              <a:t>ud</a:t>
            </a:r>
            <a:r>
              <a:rPr lang="en-US" sz="2800" dirty="0"/>
              <a:t> reported that the Prophet said: "When a person is in distress, and says: 'O Allah, I am Your Servant, son of Your Servant, son of Your Maidservant, my forelock is in Your Hand, Your Command over me is forever executed and Your Decree over me is just. I ask You, by every name belonging to You with which You named Yourself, or revealed in Your Book, or You taught to any of Your creation, or you have preserved in the knowledge of the Unseen with You, that You make the Qur'an the life of my heart, the light of my chest, an end to my sorrow(s), and a release for my anxiety', Allah will release him from all his worries, and replace them with happiness, instead." </a:t>
            </a:r>
          </a:p>
          <a:p>
            <a:pPr marL="0" indent="0">
              <a:buNone/>
            </a:pPr>
            <a:r>
              <a:rPr lang="en-US" sz="2800" dirty="0"/>
              <a:t>They replied: 'Shall we learn them?' He said: 'Everyone who hears this should learn it. '</a:t>
            </a:r>
          </a:p>
        </p:txBody>
      </p:sp>
      <p:sp>
        <p:nvSpPr>
          <p:cNvPr id="6" name="Slide Number Placeholder 5">
            <a:extLst>
              <a:ext uri="{FF2B5EF4-FFF2-40B4-BE49-F238E27FC236}">
                <a16:creationId xmlns:a16="http://schemas.microsoft.com/office/drawing/2014/main" id="{C55E2F71-1A04-41FD-8315-4BA041AC0BD3}"/>
              </a:ext>
            </a:extLst>
          </p:cNvPr>
          <p:cNvSpPr>
            <a:spLocks noGrp="1"/>
          </p:cNvSpPr>
          <p:nvPr>
            <p:ph type="sldNum" sz="quarter" idx="12"/>
          </p:nvPr>
        </p:nvSpPr>
        <p:spPr/>
        <p:txBody>
          <a:bodyPr/>
          <a:lstStyle/>
          <a:p>
            <a:fld id="{D57F1E4F-1CFF-5643-939E-02111984F565}" type="slidenum">
              <a:rPr lang="en-US" smtClean="0"/>
              <a:t>57</a:t>
            </a:fld>
            <a:endParaRPr lang="en-US" dirty="0"/>
          </a:p>
        </p:txBody>
      </p:sp>
    </p:spTree>
    <p:extLst>
      <p:ext uri="{BB962C8B-B14F-4D97-AF65-F5344CB8AC3E}">
        <p14:creationId xmlns:p14="http://schemas.microsoft.com/office/powerpoint/2010/main" val="33075091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75943-69A3-4484-8D2F-C2E6979F45A4}"/>
              </a:ext>
            </a:extLst>
          </p:cNvPr>
          <p:cNvSpPr>
            <a:spLocks noGrp="1"/>
          </p:cNvSpPr>
          <p:nvPr>
            <p:ph type="title"/>
          </p:nvPr>
        </p:nvSpPr>
        <p:spPr/>
        <p:txBody>
          <a:bodyPr/>
          <a:lstStyle/>
          <a:p>
            <a:r>
              <a:rPr lang="en-US" dirty="0"/>
              <a:t>Saying of Ibn </a:t>
            </a:r>
            <a:r>
              <a:rPr lang="en-US" dirty="0" err="1"/>
              <a:t>Masud</a:t>
            </a:r>
            <a:endParaRPr lang="en-US" dirty="0"/>
          </a:p>
        </p:txBody>
      </p:sp>
      <p:sp>
        <p:nvSpPr>
          <p:cNvPr id="3" name="Content Placeholder 2">
            <a:extLst>
              <a:ext uri="{FF2B5EF4-FFF2-40B4-BE49-F238E27FC236}">
                <a16:creationId xmlns:a16="http://schemas.microsoft.com/office/drawing/2014/main" id="{FE3A9364-8339-410E-9268-496C92A7B404}"/>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sz="2400" dirty="0"/>
              <a:t>Ibn </a:t>
            </a:r>
            <a:r>
              <a:rPr lang="en-US" sz="2400" dirty="0" err="1"/>
              <a:t>Mas'ud</a:t>
            </a:r>
            <a:r>
              <a:rPr lang="en-US" sz="2400" dirty="0"/>
              <a:t> said: "No prophet endured a distress except that he sought the Help of Allah, by glorifying him (with </a:t>
            </a:r>
            <a:r>
              <a:rPr lang="en-US" sz="2400" dirty="0" err="1"/>
              <a:t>tasbeeh</a:t>
            </a:r>
            <a:r>
              <a:rPr lang="en-US" sz="2400" dirty="0"/>
              <a:t>)."</a:t>
            </a:r>
          </a:p>
        </p:txBody>
      </p:sp>
      <p:sp>
        <p:nvSpPr>
          <p:cNvPr id="6" name="Slide Number Placeholder 5">
            <a:extLst>
              <a:ext uri="{FF2B5EF4-FFF2-40B4-BE49-F238E27FC236}">
                <a16:creationId xmlns:a16="http://schemas.microsoft.com/office/drawing/2014/main" id="{9BF406FC-55DF-4E71-A8F0-3A92D3ED3699}"/>
              </a:ext>
            </a:extLst>
          </p:cNvPr>
          <p:cNvSpPr>
            <a:spLocks noGrp="1"/>
          </p:cNvSpPr>
          <p:nvPr>
            <p:ph type="sldNum" sz="quarter" idx="12"/>
          </p:nvPr>
        </p:nvSpPr>
        <p:spPr/>
        <p:txBody>
          <a:bodyPr/>
          <a:lstStyle/>
          <a:p>
            <a:fld id="{D57F1E4F-1CFF-5643-939E-02111984F565}" type="slidenum">
              <a:rPr lang="en-US" smtClean="0"/>
              <a:t>58</a:t>
            </a:fld>
            <a:endParaRPr lang="en-US" dirty="0"/>
          </a:p>
        </p:txBody>
      </p:sp>
      <p:pic>
        <p:nvPicPr>
          <p:cNvPr id="7" name="Picture 6">
            <a:extLst>
              <a:ext uri="{FF2B5EF4-FFF2-40B4-BE49-F238E27FC236}">
                <a16:creationId xmlns:a16="http://schemas.microsoft.com/office/drawing/2014/main" id="{20E5F97A-7E96-43CA-BD96-D096ED4E2C76}"/>
              </a:ext>
            </a:extLst>
          </p:cNvPr>
          <p:cNvPicPr>
            <a:picLocks noChangeAspect="1"/>
          </p:cNvPicPr>
          <p:nvPr/>
        </p:nvPicPr>
        <p:blipFill>
          <a:blip r:embed="rId3"/>
          <a:stretch>
            <a:fillRect/>
          </a:stretch>
        </p:blipFill>
        <p:spPr>
          <a:xfrm>
            <a:off x="1388662" y="1778449"/>
            <a:ext cx="8661191" cy="906351"/>
          </a:xfrm>
          <a:prstGeom prst="rect">
            <a:avLst/>
          </a:prstGeom>
        </p:spPr>
      </p:pic>
    </p:spTree>
    <p:extLst>
      <p:ext uri="{BB962C8B-B14F-4D97-AF65-F5344CB8AC3E}">
        <p14:creationId xmlns:p14="http://schemas.microsoft.com/office/powerpoint/2010/main" val="7437679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66EA4-DBD5-4A09-9357-421481F372E3}"/>
              </a:ext>
            </a:extLst>
          </p:cNvPr>
          <p:cNvSpPr>
            <a:spLocks noGrp="1"/>
          </p:cNvSpPr>
          <p:nvPr>
            <p:ph type="title"/>
          </p:nvPr>
        </p:nvSpPr>
        <p:spPr>
          <a:xfrm>
            <a:off x="646111" y="452718"/>
            <a:ext cx="9404723" cy="990599"/>
          </a:xfrm>
        </p:spPr>
        <p:txBody>
          <a:bodyPr/>
          <a:lstStyle/>
          <a:p>
            <a:r>
              <a:rPr lang="en-US" dirty="0"/>
              <a:t>Connecting Stress with Supplication</a:t>
            </a:r>
          </a:p>
        </p:txBody>
      </p:sp>
      <p:sp>
        <p:nvSpPr>
          <p:cNvPr id="3" name="Content Placeholder 2">
            <a:extLst>
              <a:ext uri="{FF2B5EF4-FFF2-40B4-BE49-F238E27FC236}">
                <a16:creationId xmlns:a16="http://schemas.microsoft.com/office/drawing/2014/main" id="{FDCF2787-36B2-463D-A422-2292FF0DE151}"/>
              </a:ext>
            </a:extLst>
          </p:cNvPr>
          <p:cNvSpPr>
            <a:spLocks noGrp="1"/>
          </p:cNvSpPr>
          <p:nvPr>
            <p:ph idx="1"/>
          </p:nvPr>
        </p:nvSpPr>
        <p:spPr>
          <a:xfrm>
            <a:off x="351692" y="1443317"/>
            <a:ext cx="10000848" cy="4961965"/>
          </a:xfrm>
        </p:spPr>
        <p:txBody>
          <a:bodyPr>
            <a:normAutofit/>
          </a:bodyPr>
          <a:lstStyle/>
          <a:p>
            <a:pPr marL="0" indent="0">
              <a:buNone/>
            </a:pPr>
            <a:r>
              <a:rPr lang="en-US" sz="2800" dirty="0"/>
              <a:t>Often, we may find that certain supplications used by some people, may be answered. These supplications were usually made at </a:t>
            </a:r>
            <a:r>
              <a:rPr lang="en-US" sz="2800" b="1" dirty="0"/>
              <a:t>times of stress </a:t>
            </a:r>
            <a:r>
              <a:rPr lang="en-US" sz="2800" dirty="0"/>
              <a:t>or </a:t>
            </a:r>
            <a:r>
              <a:rPr lang="en-US" sz="2800" b="1" dirty="0"/>
              <a:t>plight</a:t>
            </a:r>
            <a:r>
              <a:rPr lang="en-US" sz="2800" dirty="0"/>
              <a:t> which lead a person to tum to Allah with </a:t>
            </a:r>
            <a:r>
              <a:rPr lang="en-US" sz="2800" b="1" dirty="0"/>
              <a:t>sincerity</a:t>
            </a:r>
            <a:r>
              <a:rPr lang="en-US" sz="2800" dirty="0"/>
              <a:t>; or in connection with a </a:t>
            </a:r>
            <a:r>
              <a:rPr lang="en-US" sz="2800" b="1" dirty="0"/>
              <a:t>past good deed </a:t>
            </a:r>
            <a:r>
              <a:rPr lang="en-US" sz="2800" dirty="0"/>
              <a:t>which Allah accepted and then </a:t>
            </a:r>
            <a:r>
              <a:rPr lang="en-US" sz="2800" b="1" dirty="0"/>
              <a:t>thanked him</a:t>
            </a:r>
            <a:r>
              <a:rPr lang="en-US" sz="2800" dirty="0"/>
              <a:t> for by answering his supplication; or if it coincided with a </a:t>
            </a:r>
            <a:r>
              <a:rPr lang="en-US" sz="2800" b="1" dirty="0"/>
              <a:t>time of response to supplications</a:t>
            </a:r>
            <a:r>
              <a:rPr lang="en-US" sz="2800" dirty="0"/>
              <a:t>. The person would think that the secret behind the answer to his supplication (from Allah) is simply the utterance of that supplication, without relating it to those issues which might have been connected to it.</a:t>
            </a:r>
          </a:p>
        </p:txBody>
      </p:sp>
      <p:sp>
        <p:nvSpPr>
          <p:cNvPr id="6" name="Slide Number Placeholder 5">
            <a:extLst>
              <a:ext uri="{FF2B5EF4-FFF2-40B4-BE49-F238E27FC236}">
                <a16:creationId xmlns:a16="http://schemas.microsoft.com/office/drawing/2014/main" id="{3BB57A6F-1CC3-4AA3-ACEB-25CBE1421B34}"/>
              </a:ext>
            </a:extLst>
          </p:cNvPr>
          <p:cNvSpPr>
            <a:spLocks noGrp="1"/>
          </p:cNvSpPr>
          <p:nvPr>
            <p:ph type="sldNum" sz="quarter" idx="12"/>
          </p:nvPr>
        </p:nvSpPr>
        <p:spPr/>
        <p:txBody>
          <a:bodyPr/>
          <a:lstStyle/>
          <a:p>
            <a:fld id="{D57F1E4F-1CFF-5643-939E-02111984F565}" type="slidenum">
              <a:rPr lang="en-US" smtClean="0"/>
              <a:t>59</a:t>
            </a:fld>
            <a:endParaRPr lang="en-US" dirty="0"/>
          </a:p>
        </p:txBody>
      </p:sp>
    </p:spTree>
    <p:extLst>
      <p:ext uri="{BB962C8B-B14F-4D97-AF65-F5344CB8AC3E}">
        <p14:creationId xmlns:p14="http://schemas.microsoft.com/office/powerpoint/2010/main" val="271009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7BB8E-4BD5-46C7-BE82-D9898DA8A652}"/>
              </a:ext>
            </a:extLst>
          </p:cNvPr>
          <p:cNvSpPr>
            <a:spLocks noGrp="1"/>
          </p:cNvSpPr>
          <p:nvPr>
            <p:ph type="title"/>
          </p:nvPr>
        </p:nvSpPr>
        <p:spPr/>
        <p:txBody>
          <a:bodyPr/>
          <a:lstStyle/>
          <a:p>
            <a:pPr algn="ctr"/>
            <a:r>
              <a:rPr lang="ar-SA" dirty="0"/>
              <a:t>أفشوا السلام بينكم </a:t>
            </a:r>
            <a:endParaRPr lang="en-US" dirty="0"/>
          </a:p>
        </p:txBody>
      </p:sp>
      <p:sp>
        <p:nvSpPr>
          <p:cNvPr id="3" name="Content Placeholder 2">
            <a:extLst>
              <a:ext uri="{FF2B5EF4-FFF2-40B4-BE49-F238E27FC236}">
                <a16:creationId xmlns:a16="http://schemas.microsoft.com/office/drawing/2014/main" id="{5E050E83-3ACD-492D-9B21-CD7B3078247F}"/>
              </a:ext>
            </a:extLst>
          </p:cNvPr>
          <p:cNvSpPr>
            <a:spLocks noGrp="1"/>
          </p:cNvSpPr>
          <p:nvPr>
            <p:ph idx="1"/>
          </p:nvPr>
        </p:nvSpPr>
        <p:spPr/>
        <p:txBody>
          <a:bodyPr>
            <a:normAutofit lnSpcReduction="10000"/>
          </a:bodyPr>
          <a:lstStyle/>
          <a:p>
            <a:pPr marL="0" indent="0" algn="r">
              <a:buNone/>
            </a:pPr>
            <a:r>
              <a:rPr lang="ar-SA" sz="2800" dirty="0"/>
              <a:t>وعنه قال قال رسول الله صلى الله عليه وسلم ‏:‏ والذي نفسي بيده لا تدخلوا الجنة حتى تؤمنوا ولا تؤمنوا حتى تحابوا أولا أدلكم على شيء إذا فعلتموه تحاببتم‏:‏ أفشوا السلام بينكم </a:t>
            </a:r>
            <a:r>
              <a:rPr lang="ar-SA" dirty="0"/>
              <a:t>‏</a:t>
            </a:r>
          </a:p>
          <a:p>
            <a:pPr marL="0" indent="0">
              <a:buNone/>
            </a:pPr>
            <a:endParaRPr lang="en-US" dirty="0"/>
          </a:p>
          <a:p>
            <a:pPr marL="0" indent="0">
              <a:buNone/>
            </a:pPr>
            <a:r>
              <a:rPr lang="en-US" dirty="0"/>
              <a:t>Abu Hurairah (May Allah be pleased with him) reported:</a:t>
            </a:r>
          </a:p>
          <a:p>
            <a:pPr marL="0" indent="0">
              <a:buNone/>
            </a:pPr>
            <a:r>
              <a:rPr lang="en-US" dirty="0"/>
              <a:t>Messenger of Allah (</a:t>
            </a:r>
            <a:r>
              <a:rPr lang="ar-SA" dirty="0"/>
              <a:t>ﷺ) </a:t>
            </a:r>
            <a:r>
              <a:rPr lang="en-US" dirty="0"/>
              <a:t>said, "By Him in Whose Hand my soul is! You will not enter Jannah until you believe, and you shall not believe until you love one another. May I inform you of something, if you do, you love each other. Promote greeting amongst you (by saying As-</a:t>
            </a:r>
            <a:r>
              <a:rPr lang="en-US" dirty="0" err="1"/>
              <a:t>salamu</a:t>
            </a:r>
            <a:r>
              <a:rPr lang="en-US" dirty="0"/>
              <a:t> '</a:t>
            </a:r>
            <a:r>
              <a:rPr lang="en-US" dirty="0" err="1"/>
              <a:t>alaikum</a:t>
            </a:r>
            <a:r>
              <a:rPr lang="en-US" dirty="0"/>
              <a:t> to one another)". (Muslim)</a:t>
            </a:r>
          </a:p>
          <a:p>
            <a:pPr marL="0" indent="0">
              <a:buNone/>
            </a:pPr>
            <a:r>
              <a:rPr lang="en-US" dirty="0">
                <a:hlinkClick r:id="rId3"/>
              </a:rPr>
              <a:t>https://sunnah.com/riyadussaliheen/1/378</a:t>
            </a:r>
            <a:endParaRPr lang="en-US" dirty="0"/>
          </a:p>
          <a:p>
            <a:pPr marL="0" indent="0">
              <a:buNone/>
            </a:pPr>
            <a:endParaRPr lang="en-US" dirty="0"/>
          </a:p>
        </p:txBody>
      </p:sp>
      <p:sp>
        <p:nvSpPr>
          <p:cNvPr id="6" name="Slide Number Placeholder 5">
            <a:extLst>
              <a:ext uri="{FF2B5EF4-FFF2-40B4-BE49-F238E27FC236}">
                <a16:creationId xmlns:a16="http://schemas.microsoft.com/office/drawing/2014/main" id="{03946C15-CB47-4A12-866E-25E25E051751}"/>
              </a:ext>
            </a:extLst>
          </p:cNvPr>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27071391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0B1CA-E323-4BD7-AF59-C05E96E52943}"/>
              </a:ext>
            </a:extLst>
          </p:cNvPr>
          <p:cNvSpPr>
            <a:spLocks noGrp="1"/>
          </p:cNvSpPr>
          <p:nvPr>
            <p:ph type="title"/>
          </p:nvPr>
        </p:nvSpPr>
        <p:spPr/>
        <p:txBody>
          <a:bodyPr/>
          <a:lstStyle/>
          <a:p>
            <a:r>
              <a:rPr lang="en-US" dirty="0" err="1"/>
              <a:t>Dua</a:t>
            </a:r>
            <a:r>
              <a:rPr lang="en-US" dirty="0"/>
              <a:t> as a Defensive Weapon?</a:t>
            </a:r>
          </a:p>
        </p:txBody>
      </p:sp>
      <p:sp>
        <p:nvSpPr>
          <p:cNvPr id="3" name="Content Placeholder 2">
            <a:extLst>
              <a:ext uri="{FF2B5EF4-FFF2-40B4-BE49-F238E27FC236}">
                <a16:creationId xmlns:a16="http://schemas.microsoft.com/office/drawing/2014/main" id="{66DF121C-C1C9-4389-A1B3-2582AC2708B0}"/>
              </a:ext>
            </a:extLst>
          </p:cNvPr>
          <p:cNvSpPr>
            <a:spLocks noGrp="1"/>
          </p:cNvSpPr>
          <p:nvPr>
            <p:ph idx="1"/>
          </p:nvPr>
        </p:nvSpPr>
        <p:spPr>
          <a:xfrm>
            <a:off x="645130" y="1447800"/>
            <a:ext cx="9404723" cy="4800599"/>
          </a:xfrm>
        </p:spPr>
        <p:txBody>
          <a:bodyPr>
            <a:normAutofit/>
          </a:bodyPr>
          <a:lstStyle/>
          <a:p>
            <a:pPr marL="457200" indent="-457200">
              <a:buFont typeface="+mj-lt"/>
              <a:buAutoNum type="arabicPeriod"/>
            </a:pPr>
            <a:r>
              <a:rPr lang="en-US" sz="2400" dirty="0"/>
              <a:t>If a weapon is complete, the effect would be powerful, and there would be no obstacle ahead of one, so the destruction of the enemy could be accomplished.</a:t>
            </a:r>
          </a:p>
          <a:p>
            <a:pPr marL="457200" indent="-457200">
              <a:buFont typeface="+mj-lt"/>
              <a:buAutoNum type="arabicPeriod"/>
            </a:pPr>
            <a:r>
              <a:rPr lang="en-US" sz="2400" dirty="0"/>
              <a:t>However, if one of those aspects was missing, then the weapon would be less effective.</a:t>
            </a:r>
          </a:p>
          <a:p>
            <a:pPr marL="457200" indent="-457200">
              <a:buFont typeface="+mj-lt"/>
              <a:buAutoNum type="arabicPeriod"/>
            </a:pPr>
            <a:r>
              <a:rPr lang="en-US" sz="2400" dirty="0"/>
              <a:t>If the supplication is not practical itself, or if the person making the supplication has not </a:t>
            </a:r>
            <a:r>
              <a:rPr lang="en-US" sz="2400" b="1" dirty="0"/>
              <a:t>linked his heart to his tongue</a:t>
            </a:r>
            <a:r>
              <a:rPr lang="en-US" sz="2400" dirty="0"/>
              <a:t>, or if an impediment blocks the response ( of Allah ~) to the supplication, then no effect would be seen to occur.</a:t>
            </a:r>
          </a:p>
        </p:txBody>
      </p:sp>
      <p:sp>
        <p:nvSpPr>
          <p:cNvPr id="6" name="Slide Number Placeholder 5">
            <a:extLst>
              <a:ext uri="{FF2B5EF4-FFF2-40B4-BE49-F238E27FC236}">
                <a16:creationId xmlns:a16="http://schemas.microsoft.com/office/drawing/2014/main" id="{84140071-0DB6-48BD-A797-200EEFB14C35}"/>
              </a:ext>
            </a:extLst>
          </p:cNvPr>
          <p:cNvSpPr>
            <a:spLocks noGrp="1"/>
          </p:cNvSpPr>
          <p:nvPr>
            <p:ph type="sldNum" sz="quarter" idx="12"/>
          </p:nvPr>
        </p:nvSpPr>
        <p:spPr/>
        <p:txBody>
          <a:bodyPr/>
          <a:lstStyle/>
          <a:p>
            <a:fld id="{D57F1E4F-1CFF-5643-939E-02111984F565}" type="slidenum">
              <a:rPr lang="en-US" smtClean="0"/>
              <a:t>60</a:t>
            </a:fld>
            <a:endParaRPr lang="en-US" dirty="0"/>
          </a:p>
        </p:txBody>
      </p:sp>
    </p:spTree>
    <p:extLst>
      <p:ext uri="{BB962C8B-B14F-4D97-AF65-F5344CB8AC3E}">
        <p14:creationId xmlns:p14="http://schemas.microsoft.com/office/powerpoint/2010/main" val="12504718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815F6-D0EC-4C05-B72B-442BB62D8E40}"/>
              </a:ext>
            </a:extLst>
          </p:cNvPr>
          <p:cNvSpPr>
            <a:spLocks noGrp="1"/>
          </p:cNvSpPr>
          <p:nvPr>
            <p:ph type="title"/>
          </p:nvPr>
        </p:nvSpPr>
        <p:spPr/>
        <p:txBody>
          <a:bodyPr/>
          <a:lstStyle/>
          <a:p>
            <a:r>
              <a:rPr lang="en-US" sz="4400" dirty="0"/>
              <a:t>Saying of 'Umar bin Al-Khattab</a:t>
            </a:r>
            <a:endParaRPr lang="en-US" dirty="0"/>
          </a:p>
        </p:txBody>
      </p:sp>
      <p:sp>
        <p:nvSpPr>
          <p:cNvPr id="3" name="Content Placeholder 2">
            <a:extLst>
              <a:ext uri="{FF2B5EF4-FFF2-40B4-BE49-F238E27FC236}">
                <a16:creationId xmlns:a16="http://schemas.microsoft.com/office/drawing/2014/main" id="{BD917497-667F-4584-A57A-98447BFEF9BE}"/>
              </a:ext>
            </a:extLst>
          </p:cNvPr>
          <p:cNvSpPr>
            <a:spLocks noGrp="1"/>
          </p:cNvSpPr>
          <p:nvPr>
            <p:ph idx="1"/>
          </p:nvPr>
        </p:nvSpPr>
        <p:spPr>
          <a:xfrm>
            <a:off x="281354" y="2052918"/>
            <a:ext cx="9768499" cy="4195481"/>
          </a:xfrm>
        </p:spPr>
        <p:txBody>
          <a:bodyPr>
            <a:normAutofit/>
          </a:bodyPr>
          <a:lstStyle/>
          <a:p>
            <a:pPr marL="0" indent="0">
              <a:buNone/>
            </a:pPr>
            <a:r>
              <a:rPr lang="en-US" sz="2800" dirty="0"/>
              <a:t>'Umar bin Al-Khattab used supplication to seek help from Allah so as to be victorious over his enemy; it was his greatest weapon. He used to say to his companions: </a:t>
            </a:r>
          </a:p>
          <a:p>
            <a:pPr marL="0" indent="0">
              <a:buNone/>
            </a:pPr>
            <a:r>
              <a:rPr lang="en-US" sz="2800" dirty="0"/>
              <a:t>"You are not supported for victory with your big number; rather you are supported from the heavens." </a:t>
            </a:r>
          </a:p>
          <a:p>
            <a:pPr marL="0" indent="0">
              <a:buNone/>
            </a:pPr>
            <a:r>
              <a:rPr lang="en-US" sz="2800" dirty="0"/>
              <a:t>He used to say: "</a:t>
            </a:r>
            <a:r>
              <a:rPr lang="en-US" sz="2800" b="1" dirty="0"/>
              <a:t>I do not worry too much about the reply to my supplication. I am only concerned about the supplication itself. If your supplication is sincere, the answer will come with it."</a:t>
            </a:r>
          </a:p>
        </p:txBody>
      </p:sp>
      <p:sp>
        <p:nvSpPr>
          <p:cNvPr id="6" name="Slide Number Placeholder 5">
            <a:extLst>
              <a:ext uri="{FF2B5EF4-FFF2-40B4-BE49-F238E27FC236}">
                <a16:creationId xmlns:a16="http://schemas.microsoft.com/office/drawing/2014/main" id="{DB8F6562-F94B-489B-9FAA-434E8826F378}"/>
              </a:ext>
            </a:extLst>
          </p:cNvPr>
          <p:cNvSpPr>
            <a:spLocks noGrp="1"/>
          </p:cNvSpPr>
          <p:nvPr>
            <p:ph type="sldNum" sz="quarter" idx="12"/>
          </p:nvPr>
        </p:nvSpPr>
        <p:spPr/>
        <p:txBody>
          <a:bodyPr/>
          <a:lstStyle/>
          <a:p>
            <a:fld id="{D57F1E4F-1CFF-5643-939E-02111984F565}" type="slidenum">
              <a:rPr lang="en-US" smtClean="0"/>
              <a:t>61</a:t>
            </a:fld>
            <a:endParaRPr lang="en-US" dirty="0"/>
          </a:p>
        </p:txBody>
      </p:sp>
    </p:spTree>
    <p:extLst>
      <p:ext uri="{BB962C8B-B14F-4D97-AF65-F5344CB8AC3E}">
        <p14:creationId xmlns:p14="http://schemas.microsoft.com/office/powerpoint/2010/main" val="26870969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0697B-B20B-48A1-83F4-5F7DE749849A}"/>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752FEA76-48B7-41A4-8FAA-81211344DEC6}"/>
              </a:ext>
            </a:extLst>
          </p:cNvPr>
          <p:cNvPicPr>
            <a:picLocks noGrp="1" noChangeAspect="1"/>
          </p:cNvPicPr>
          <p:nvPr>
            <p:ph idx="1"/>
          </p:nvPr>
        </p:nvPicPr>
        <p:blipFill>
          <a:blip r:embed="rId3"/>
          <a:stretch>
            <a:fillRect/>
          </a:stretch>
        </p:blipFill>
        <p:spPr>
          <a:xfrm>
            <a:off x="1795017" y="151373"/>
            <a:ext cx="8353549" cy="1700401"/>
          </a:xfrm>
          <a:prstGeom prst="rect">
            <a:avLst/>
          </a:prstGeom>
        </p:spPr>
      </p:pic>
      <p:sp>
        <p:nvSpPr>
          <p:cNvPr id="6" name="Slide Number Placeholder 5">
            <a:extLst>
              <a:ext uri="{FF2B5EF4-FFF2-40B4-BE49-F238E27FC236}">
                <a16:creationId xmlns:a16="http://schemas.microsoft.com/office/drawing/2014/main" id="{07C013A0-357D-4D81-A162-59BD62EACFE4}"/>
              </a:ext>
            </a:extLst>
          </p:cNvPr>
          <p:cNvSpPr>
            <a:spLocks noGrp="1"/>
          </p:cNvSpPr>
          <p:nvPr>
            <p:ph type="sldNum" sz="quarter" idx="12"/>
          </p:nvPr>
        </p:nvSpPr>
        <p:spPr/>
        <p:txBody>
          <a:bodyPr/>
          <a:lstStyle/>
          <a:p>
            <a:fld id="{D57F1E4F-1CFF-5643-939E-02111984F565}" type="slidenum">
              <a:rPr lang="en-US" smtClean="0"/>
              <a:t>62</a:t>
            </a:fld>
            <a:endParaRPr lang="en-US" dirty="0"/>
          </a:p>
        </p:txBody>
      </p:sp>
      <p:sp>
        <p:nvSpPr>
          <p:cNvPr id="8" name="Rectangle 7">
            <a:extLst>
              <a:ext uri="{FF2B5EF4-FFF2-40B4-BE49-F238E27FC236}">
                <a16:creationId xmlns:a16="http://schemas.microsoft.com/office/drawing/2014/main" id="{46156DD8-7C13-4F5D-8C36-851C7B1221BD}"/>
              </a:ext>
            </a:extLst>
          </p:cNvPr>
          <p:cNvSpPr/>
          <p:nvPr/>
        </p:nvSpPr>
        <p:spPr>
          <a:xfrm>
            <a:off x="0" y="3288323"/>
            <a:ext cx="10352540" cy="3416320"/>
          </a:xfrm>
          <a:prstGeom prst="rect">
            <a:avLst/>
          </a:prstGeom>
        </p:spPr>
        <p:txBody>
          <a:bodyPr wrap="square">
            <a:spAutoFit/>
          </a:bodyPr>
          <a:lstStyle/>
          <a:p>
            <a:r>
              <a:rPr lang="en-US" sz="2400" dirty="0"/>
              <a:t>Whoever is inspired to make a supplication, would receive a</a:t>
            </a:r>
          </a:p>
          <a:p>
            <a:r>
              <a:rPr lang="en-US" sz="2400" dirty="0"/>
              <a:t>reply for his/her need; for Allah said: </a:t>
            </a:r>
            <a:br>
              <a:rPr lang="en-US" sz="2400" dirty="0"/>
            </a:br>
            <a:r>
              <a:rPr lang="en-US" sz="2400" dirty="0"/>
              <a:t>(</a:t>
            </a:r>
            <a:r>
              <a:rPr lang="en-US" sz="2400" b="1" dirty="0"/>
              <a:t>Ask me for anything, I will respond to your invocation</a:t>
            </a:r>
            <a:r>
              <a:rPr lang="en-US" sz="2400" dirty="0"/>
              <a:t>); (</a:t>
            </a:r>
            <a:r>
              <a:rPr lang="en-US" sz="2400" dirty="0" err="1"/>
              <a:t>Sura</a:t>
            </a:r>
            <a:r>
              <a:rPr lang="en-US" sz="2400" dirty="0"/>
              <a:t> AlGafir:60)</a:t>
            </a:r>
            <a:br>
              <a:rPr lang="en-US" sz="2400" dirty="0"/>
            </a:br>
            <a:r>
              <a:rPr lang="en-US" sz="2400" b="1" dirty="0"/>
              <a:t>and (When My Servants ask you concerning Me, then, I am indeed near (to them by My Knowledge). I respond to the invocations of the supplicant when he calls on Me</a:t>
            </a:r>
            <a:r>
              <a:rPr lang="en-US" sz="2400" dirty="0"/>
              <a:t>). (2:186)</a:t>
            </a:r>
          </a:p>
          <a:p>
            <a:r>
              <a:rPr lang="en-US" sz="2400" dirty="0"/>
              <a:t>The </a:t>
            </a:r>
            <a:r>
              <a:rPr lang="en-US" sz="2400" b="1" dirty="0"/>
              <a:t>Prophet (</a:t>
            </a:r>
            <a:r>
              <a:rPr lang="en-US" sz="2400" b="1" dirty="0" err="1"/>
              <a:t>s.a.a.w</a:t>
            </a:r>
            <a:r>
              <a:rPr lang="en-US" sz="2400" b="1" dirty="0"/>
              <a:t>.) </a:t>
            </a:r>
            <a:r>
              <a:rPr lang="en-US" sz="2400" dirty="0"/>
              <a:t>said: "He who does not ask Allah will earn the anger of Allah.“ (Ibn </a:t>
            </a:r>
            <a:r>
              <a:rPr lang="en-US" sz="2400" dirty="0" err="1"/>
              <a:t>Majah</a:t>
            </a:r>
            <a:r>
              <a:rPr lang="en-US" sz="2400" dirty="0"/>
              <a:t>)</a:t>
            </a:r>
          </a:p>
        </p:txBody>
      </p:sp>
      <p:pic>
        <p:nvPicPr>
          <p:cNvPr id="9" name="Picture 8">
            <a:extLst>
              <a:ext uri="{FF2B5EF4-FFF2-40B4-BE49-F238E27FC236}">
                <a16:creationId xmlns:a16="http://schemas.microsoft.com/office/drawing/2014/main" id="{7AA59B5C-9DE3-4EE8-AE78-DCC1C05F2AE2}"/>
              </a:ext>
            </a:extLst>
          </p:cNvPr>
          <p:cNvPicPr>
            <a:picLocks noChangeAspect="1"/>
          </p:cNvPicPr>
          <p:nvPr/>
        </p:nvPicPr>
        <p:blipFill>
          <a:blip r:embed="rId4"/>
          <a:stretch>
            <a:fillRect/>
          </a:stretch>
        </p:blipFill>
        <p:spPr>
          <a:xfrm>
            <a:off x="1795017" y="1851774"/>
            <a:ext cx="8353549" cy="1266535"/>
          </a:xfrm>
          <a:prstGeom prst="rect">
            <a:avLst/>
          </a:prstGeom>
        </p:spPr>
      </p:pic>
    </p:spTree>
    <p:extLst>
      <p:ext uri="{BB962C8B-B14F-4D97-AF65-F5344CB8AC3E}">
        <p14:creationId xmlns:p14="http://schemas.microsoft.com/office/powerpoint/2010/main" val="6684272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6257E1-BD28-4514-84BA-F85F4697FB29}"/>
              </a:ext>
            </a:extLst>
          </p:cNvPr>
          <p:cNvSpPr>
            <a:spLocks noGrp="1"/>
          </p:cNvSpPr>
          <p:nvPr>
            <p:ph type="sldNum" sz="quarter" idx="12"/>
          </p:nvPr>
        </p:nvSpPr>
        <p:spPr/>
        <p:txBody>
          <a:bodyPr/>
          <a:lstStyle/>
          <a:p>
            <a:fld id="{D57F1E4F-1CFF-5643-939E-02111984F565}" type="slidenum">
              <a:rPr lang="en-US" smtClean="0"/>
              <a:t>63</a:t>
            </a:fld>
            <a:endParaRPr lang="en-US" dirty="0"/>
          </a:p>
        </p:txBody>
      </p:sp>
      <p:sp>
        <p:nvSpPr>
          <p:cNvPr id="7" name="Rectangle 6">
            <a:extLst>
              <a:ext uri="{FF2B5EF4-FFF2-40B4-BE49-F238E27FC236}">
                <a16:creationId xmlns:a16="http://schemas.microsoft.com/office/drawing/2014/main" id="{AE0A3928-02B1-49D9-9931-04281F3A5CDF}"/>
              </a:ext>
            </a:extLst>
          </p:cNvPr>
          <p:cNvSpPr/>
          <p:nvPr/>
        </p:nvSpPr>
        <p:spPr>
          <a:xfrm>
            <a:off x="513347" y="295730"/>
            <a:ext cx="9400674" cy="6370975"/>
          </a:xfrm>
          <a:prstGeom prst="rect">
            <a:avLst/>
          </a:prstGeom>
        </p:spPr>
        <p:txBody>
          <a:bodyPr wrap="square">
            <a:spAutoFit/>
          </a:bodyPr>
          <a:lstStyle/>
          <a:p>
            <a:endParaRPr lang="en-US" sz="3200" dirty="0"/>
          </a:p>
          <a:p>
            <a:endParaRPr lang="en-US" sz="3200" dirty="0"/>
          </a:p>
          <a:p>
            <a:endParaRPr lang="en-US" sz="3200" dirty="0"/>
          </a:p>
          <a:p>
            <a:endParaRPr lang="en-US" sz="2800" dirty="0"/>
          </a:p>
          <a:p>
            <a:r>
              <a:rPr lang="en-US" sz="2400" dirty="0" err="1"/>
              <a:t>Shaddad</a:t>
            </a:r>
            <a:r>
              <a:rPr lang="en-US" sz="2400" dirty="0"/>
              <a:t> bin Aws ~' that the Prophet ~ said: "A </a:t>
            </a:r>
            <a:r>
              <a:rPr lang="en-US" sz="2400" b="1" dirty="0"/>
              <a:t>wise person </a:t>
            </a:r>
            <a:r>
              <a:rPr lang="en-US" sz="2400" dirty="0"/>
              <a:t>is one who keeps a watch over his bodily desires and passions, abstaining from that which is harmful, and striving for that which will benefit him after death; </a:t>
            </a:r>
          </a:p>
          <a:p>
            <a:r>
              <a:rPr lang="en-US" sz="2400" dirty="0"/>
              <a:t>while a </a:t>
            </a:r>
            <a:r>
              <a:rPr lang="en-US" sz="2400" b="1" dirty="0"/>
              <a:t>foolish person </a:t>
            </a:r>
            <a:r>
              <a:rPr lang="en-US" sz="2400" dirty="0"/>
              <a:t>is one who subordinates himself to his cravings and desires, and then expects Allah to fulfil his futile desires. “</a:t>
            </a:r>
          </a:p>
          <a:p>
            <a:endParaRPr lang="en-US" sz="2400" dirty="0"/>
          </a:p>
          <a:p>
            <a:r>
              <a:rPr lang="en-US" sz="1400" dirty="0"/>
              <a:t>Recorded by At-</a:t>
            </a:r>
            <a:r>
              <a:rPr lang="en-US" sz="1400" dirty="0" err="1"/>
              <a:t>Tirmidhi</a:t>
            </a:r>
            <a:r>
              <a:rPr lang="en-US" sz="1400" dirty="0"/>
              <a:t> in the book, "Al-</a:t>
            </a:r>
            <a:r>
              <a:rPr lang="en-US" sz="1400" dirty="0" err="1"/>
              <a:t>Qiyamah</a:t>
            </a:r>
            <a:r>
              <a:rPr lang="en-US" sz="1400" dirty="0"/>
              <a:t>", (chapter 25), </a:t>
            </a:r>
            <a:r>
              <a:rPr lang="en-US" sz="1400" dirty="0" err="1"/>
              <a:t>lbn</a:t>
            </a:r>
            <a:r>
              <a:rPr lang="en-US" sz="1400" dirty="0"/>
              <a:t> </a:t>
            </a:r>
            <a:r>
              <a:rPr lang="en-US" sz="1400" dirty="0" err="1"/>
              <a:t>Maajah</a:t>
            </a:r>
            <a:r>
              <a:rPr lang="en-US" sz="1400" dirty="0"/>
              <a:t> in the book, "Az-</a:t>
            </a:r>
            <a:r>
              <a:rPr lang="en-US" sz="1400" dirty="0" err="1"/>
              <a:t>Zuhd</a:t>
            </a:r>
            <a:r>
              <a:rPr lang="en-US" sz="1400" dirty="0"/>
              <a:t>", ( chapter 31) and Ahmad in his Musnad (4/ 124).</a:t>
            </a:r>
          </a:p>
          <a:p>
            <a:endParaRPr lang="en-US" sz="1400" dirty="0"/>
          </a:p>
          <a:p>
            <a:r>
              <a:rPr lang="en-US" dirty="0">
                <a:hlinkClick r:id="rId2"/>
              </a:rPr>
              <a:t>https://sunnah.com/urn/677650</a:t>
            </a:r>
            <a:endParaRPr lang="en-US" dirty="0"/>
          </a:p>
          <a:p>
            <a:r>
              <a:rPr lang="en-US" dirty="0"/>
              <a:t>Grade	: </a:t>
            </a:r>
            <a:r>
              <a:rPr lang="en-US" dirty="0" err="1"/>
              <a:t>Da'if</a:t>
            </a:r>
            <a:r>
              <a:rPr lang="en-US" dirty="0"/>
              <a:t> (Darussalam)</a:t>
            </a:r>
          </a:p>
        </p:txBody>
      </p:sp>
      <p:pic>
        <p:nvPicPr>
          <p:cNvPr id="8" name="Picture 7">
            <a:extLst>
              <a:ext uri="{FF2B5EF4-FFF2-40B4-BE49-F238E27FC236}">
                <a16:creationId xmlns:a16="http://schemas.microsoft.com/office/drawing/2014/main" id="{AD649979-5E36-4F6B-B829-610E73DBA524}"/>
              </a:ext>
            </a:extLst>
          </p:cNvPr>
          <p:cNvPicPr>
            <a:picLocks noChangeAspect="1"/>
          </p:cNvPicPr>
          <p:nvPr/>
        </p:nvPicPr>
        <p:blipFill>
          <a:blip r:embed="rId3"/>
          <a:stretch>
            <a:fillRect/>
          </a:stretch>
        </p:blipFill>
        <p:spPr>
          <a:xfrm>
            <a:off x="663291" y="417095"/>
            <a:ext cx="8642890" cy="1050758"/>
          </a:xfrm>
          <a:prstGeom prst="rect">
            <a:avLst/>
          </a:prstGeom>
        </p:spPr>
      </p:pic>
      <p:pic>
        <p:nvPicPr>
          <p:cNvPr id="9" name="Picture 8">
            <a:extLst>
              <a:ext uri="{FF2B5EF4-FFF2-40B4-BE49-F238E27FC236}">
                <a16:creationId xmlns:a16="http://schemas.microsoft.com/office/drawing/2014/main" id="{987A87AD-6C17-4052-B1F1-CAADF4FF2371}"/>
              </a:ext>
            </a:extLst>
          </p:cNvPr>
          <p:cNvPicPr>
            <a:picLocks noChangeAspect="1"/>
          </p:cNvPicPr>
          <p:nvPr/>
        </p:nvPicPr>
        <p:blipFill>
          <a:blip r:embed="rId4"/>
          <a:stretch>
            <a:fillRect/>
          </a:stretch>
        </p:blipFill>
        <p:spPr>
          <a:xfrm>
            <a:off x="7688845" y="1467853"/>
            <a:ext cx="1617336" cy="858252"/>
          </a:xfrm>
          <a:prstGeom prst="rect">
            <a:avLst/>
          </a:prstGeom>
        </p:spPr>
      </p:pic>
    </p:spTree>
    <p:extLst>
      <p:ext uri="{BB962C8B-B14F-4D97-AF65-F5344CB8AC3E}">
        <p14:creationId xmlns:p14="http://schemas.microsoft.com/office/powerpoint/2010/main" val="20226786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D1F48F-1338-4DCC-850A-1DDDC74636C6}"/>
              </a:ext>
            </a:extLst>
          </p:cNvPr>
          <p:cNvSpPr>
            <a:spLocks noGrp="1"/>
          </p:cNvSpPr>
          <p:nvPr>
            <p:ph type="title"/>
          </p:nvPr>
        </p:nvSpPr>
        <p:spPr/>
        <p:txBody>
          <a:bodyPr/>
          <a:lstStyle/>
          <a:p>
            <a:pPr algn="ctr"/>
            <a:r>
              <a:rPr lang="en-US" dirty="0"/>
              <a:t>Copyright Notice</a:t>
            </a:r>
          </a:p>
        </p:txBody>
      </p:sp>
      <p:sp>
        <p:nvSpPr>
          <p:cNvPr id="6" name="Content Placeholder 5">
            <a:extLst>
              <a:ext uri="{FF2B5EF4-FFF2-40B4-BE49-F238E27FC236}">
                <a16:creationId xmlns:a16="http://schemas.microsoft.com/office/drawing/2014/main" id="{50E763D6-1E20-4975-8530-3646EAAB2C4C}"/>
              </a:ext>
            </a:extLst>
          </p:cNvPr>
          <p:cNvSpPr>
            <a:spLocks noGrp="1"/>
          </p:cNvSpPr>
          <p:nvPr>
            <p:ph idx="1"/>
          </p:nvPr>
        </p:nvSpPr>
        <p:spPr/>
        <p:txBody>
          <a:bodyPr/>
          <a:lstStyle/>
          <a:p>
            <a:pPr marL="0" indent="0" algn="ctr">
              <a:buNone/>
            </a:pPr>
            <a:r>
              <a:rPr lang="en-US" dirty="0"/>
              <a:t>For non-profit, non-commercial use only.</a:t>
            </a:r>
          </a:p>
          <a:p>
            <a:pPr marL="0" indent="0" algn="ctr">
              <a:buNone/>
            </a:pPr>
            <a:r>
              <a:rPr lang="en-US" dirty="0"/>
              <a:t>There may be other copyrights from the sources used in this presentation.</a:t>
            </a:r>
          </a:p>
          <a:p>
            <a:pPr marL="0" indent="0">
              <a:buNone/>
            </a:pPr>
            <a:endParaRPr lang="en-US" dirty="0"/>
          </a:p>
        </p:txBody>
      </p:sp>
      <p:sp>
        <p:nvSpPr>
          <p:cNvPr id="4" name="Slide Number Placeholder 3">
            <a:extLst>
              <a:ext uri="{FF2B5EF4-FFF2-40B4-BE49-F238E27FC236}">
                <a16:creationId xmlns:a16="http://schemas.microsoft.com/office/drawing/2014/main" id="{9C1E0EF8-5393-4DB9-A3C3-811D4193CFF2}"/>
              </a:ext>
            </a:extLst>
          </p:cNvPr>
          <p:cNvSpPr>
            <a:spLocks noGrp="1"/>
          </p:cNvSpPr>
          <p:nvPr>
            <p:ph type="sldNum" sz="quarter" idx="12"/>
          </p:nvPr>
        </p:nvSpPr>
        <p:spPr/>
        <p:txBody>
          <a:bodyPr/>
          <a:lstStyle/>
          <a:p>
            <a:fld id="{D57F1E4F-1CFF-5643-939E-02111984F565}" type="slidenum">
              <a:rPr lang="en-US" smtClean="0"/>
              <a:t>64</a:t>
            </a:fld>
            <a:endParaRPr lang="en-US" dirty="0"/>
          </a:p>
        </p:txBody>
      </p:sp>
    </p:spTree>
    <p:extLst>
      <p:ext uri="{BB962C8B-B14F-4D97-AF65-F5344CB8AC3E}">
        <p14:creationId xmlns:p14="http://schemas.microsoft.com/office/powerpoint/2010/main" val="378284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F04B9-CBFA-4A98-8E45-2A9FEAFCF9AD}"/>
              </a:ext>
            </a:extLst>
          </p:cNvPr>
          <p:cNvSpPr>
            <a:spLocks noGrp="1"/>
          </p:cNvSpPr>
          <p:nvPr>
            <p:ph type="title"/>
          </p:nvPr>
        </p:nvSpPr>
        <p:spPr/>
        <p:txBody>
          <a:bodyPr/>
          <a:lstStyle/>
          <a:p>
            <a:r>
              <a:rPr lang="en-US" dirty="0"/>
              <a:t>Tender Heart, A Few consistent Acts</a:t>
            </a:r>
          </a:p>
        </p:txBody>
      </p:sp>
      <p:sp>
        <p:nvSpPr>
          <p:cNvPr id="3" name="Content Placeholder 2">
            <a:extLst>
              <a:ext uri="{FF2B5EF4-FFF2-40B4-BE49-F238E27FC236}">
                <a16:creationId xmlns:a16="http://schemas.microsoft.com/office/drawing/2014/main" id="{E59F1226-6017-440C-98E3-68FC93F559A5}"/>
              </a:ext>
            </a:extLst>
          </p:cNvPr>
          <p:cNvSpPr>
            <a:spLocks noGrp="1"/>
          </p:cNvSpPr>
          <p:nvPr>
            <p:ph idx="1"/>
          </p:nvPr>
        </p:nvSpPr>
        <p:spPr>
          <a:xfrm>
            <a:off x="1103312" y="1447800"/>
            <a:ext cx="8946541" cy="4800599"/>
          </a:xfrm>
        </p:spPr>
        <p:txBody>
          <a:bodyPr>
            <a:normAutofit fontScale="85000" lnSpcReduction="10000"/>
          </a:bodyPr>
          <a:lstStyle/>
          <a:p>
            <a:pPr marL="457200" indent="-457200">
              <a:buAutoNum type="arabicPeriod"/>
            </a:pPr>
            <a:r>
              <a:rPr lang="en-US" dirty="0"/>
              <a:t>Purify Intention</a:t>
            </a:r>
          </a:p>
          <a:p>
            <a:pPr marL="457200" indent="-457200">
              <a:buAutoNum type="arabicPeriod"/>
            </a:pPr>
            <a:r>
              <a:rPr lang="en-US" dirty="0"/>
              <a:t>Do Individual Obligatory Acts (</a:t>
            </a:r>
            <a:r>
              <a:rPr lang="ar-SA" dirty="0"/>
              <a:t>فَرائِض</a:t>
            </a:r>
            <a:r>
              <a:rPr lang="en-US" dirty="0"/>
              <a:t>)</a:t>
            </a:r>
          </a:p>
          <a:p>
            <a:pPr marL="457200" indent="-457200">
              <a:buFont typeface="Wingdings 3" charset="2"/>
              <a:buAutoNum type="arabicPeriod"/>
            </a:pPr>
            <a:r>
              <a:rPr lang="en-US" dirty="0"/>
              <a:t>Community Obligations(</a:t>
            </a:r>
            <a:r>
              <a:rPr lang="ar-SA" dirty="0"/>
              <a:t>فَرائِض كفاية</a:t>
            </a:r>
            <a:r>
              <a:rPr lang="en-US" dirty="0"/>
              <a:t>)</a:t>
            </a:r>
          </a:p>
          <a:p>
            <a:pPr marL="457200" indent="-457200">
              <a:buAutoNum type="arabicPeriod"/>
            </a:pPr>
            <a:r>
              <a:rPr lang="en-US" dirty="0"/>
              <a:t>Keep Away from Haram</a:t>
            </a:r>
          </a:p>
          <a:p>
            <a:pPr marL="457200" indent="-457200">
              <a:buAutoNum type="arabicPeriod"/>
            </a:pPr>
            <a:r>
              <a:rPr lang="en-US" dirty="0"/>
              <a:t>A Few consistent Acts</a:t>
            </a:r>
          </a:p>
          <a:p>
            <a:pPr marL="457200" indent="-457200">
              <a:buAutoNum type="arabicPeriod"/>
            </a:pPr>
            <a:endParaRPr lang="en-US" dirty="0"/>
          </a:p>
          <a:p>
            <a:pPr marL="0" indent="0" algn="r">
              <a:buNone/>
            </a:pPr>
            <a:r>
              <a:rPr lang="ar-SA" dirty="0"/>
              <a:t>حَدَّثَنِي مُحَمَّدُ بْنُ عَرْعَرَةَ، حَدَّثَنَا شُعْبَةُ، عَنْ سَعْدِ بْنِ إِبْرَاهِيمَ، عَنْ أَبِي سَلَمَةَ، عَنْ عَائِشَةَ ـ رضى الله عنها ـ أَنَّهَا قَالَتْ سُئِلَ النَّبِيُّ صلى الله عليه وسلم أَىُّ الأَعْمَالِ أَحَبُّ إِلَى اللَّهِ قَالَ ‏"‏ أَدْوَمُهَا وَإِنْ قَلَّ ‏"‏‏.‏ وَقَالَ ‏"‏ اكْلَفُوا مِنَ الأَعْمَالِ مَا تُطِيقُونَ ‏“</a:t>
            </a:r>
            <a:endParaRPr lang="en-US" dirty="0"/>
          </a:p>
          <a:p>
            <a:pPr marL="0" indent="0">
              <a:buNone/>
            </a:pPr>
            <a:r>
              <a:rPr lang="en-US" dirty="0"/>
              <a:t>The Prophet (</a:t>
            </a:r>
            <a:r>
              <a:rPr lang="ar-SA" dirty="0"/>
              <a:t>ﷺ) </a:t>
            </a:r>
            <a:r>
              <a:rPr lang="en-US" dirty="0"/>
              <a:t>was asked, "What deeds are loved most by Allah?" He said, "The most regular constant deeds even though they may be few." He added, 'Don't take upon yourselves, except the deeds which are within your ability.“</a:t>
            </a:r>
          </a:p>
          <a:p>
            <a:pPr marL="0" indent="0">
              <a:buNone/>
            </a:pPr>
            <a:r>
              <a:rPr lang="en-US" sz="1400" dirty="0"/>
              <a:t>Sahih al-Bukhari » Book of To make the Heart Tender (</a:t>
            </a:r>
            <a:r>
              <a:rPr lang="en-US" sz="1400" dirty="0" err="1"/>
              <a:t>Ar-Riqaq</a:t>
            </a:r>
            <a:r>
              <a:rPr lang="en-US" sz="1400" dirty="0"/>
              <a:t>) » Hadith</a:t>
            </a:r>
          </a:p>
          <a:p>
            <a:pPr marL="0" indent="0">
              <a:buNone/>
            </a:pPr>
            <a:r>
              <a:rPr lang="ar-SA" sz="2100" dirty="0"/>
              <a:t>كتاب الرقاق</a:t>
            </a:r>
            <a:endParaRPr lang="en-US" sz="2100" dirty="0"/>
          </a:p>
          <a:p>
            <a:pPr marL="0" indent="0">
              <a:buNone/>
            </a:pPr>
            <a:r>
              <a:rPr lang="en-US" sz="1400" dirty="0">
                <a:hlinkClick r:id="rId3"/>
              </a:rPr>
              <a:t>https://sunnah.com/bukhari/81/54</a:t>
            </a:r>
            <a:endParaRPr lang="en-US" sz="1400" dirty="0"/>
          </a:p>
          <a:p>
            <a:pPr marL="0" indent="0">
              <a:buNone/>
            </a:pPr>
            <a:endParaRPr lang="en-US" sz="1400" dirty="0"/>
          </a:p>
        </p:txBody>
      </p:sp>
      <p:sp>
        <p:nvSpPr>
          <p:cNvPr id="6" name="Slide Number Placeholder 5">
            <a:extLst>
              <a:ext uri="{FF2B5EF4-FFF2-40B4-BE49-F238E27FC236}">
                <a16:creationId xmlns:a16="http://schemas.microsoft.com/office/drawing/2014/main" id="{4BE5E446-74D5-4A91-9B70-B9E4217F38A2}"/>
              </a:ext>
            </a:extLst>
          </p:cNvPr>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1351189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D97E7-EC4B-4A1E-8F71-C9196361DC4B}"/>
              </a:ext>
            </a:extLst>
          </p:cNvPr>
          <p:cNvSpPr>
            <a:spLocks noGrp="1"/>
          </p:cNvSpPr>
          <p:nvPr>
            <p:ph type="title"/>
          </p:nvPr>
        </p:nvSpPr>
        <p:spPr/>
        <p:txBody>
          <a:bodyPr/>
          <a:lstStyle/>
          <a:p>
            <a:r>
              <a:rPr lang="en-US" dirty="0"/>
              <a:t>Surah Al-</a:t>
            </a:r>
            <a:r>
              <a:rPr lang="en-US" dirty="0" err="1"/>
              <a:t>Asr</a:t>
            </a:r>
            <a:endParaRPr lang="en-US" dirty="0"/>
          </a:p>
        </p:txBody>
      </p:sp>
      <p:sp>
        <p:nvSpPr>
          <p:cNvPr id="3" name="Content Placeholder 2">
            <a:extLst>
              <a:ext uri="{FF2B5EF4-FFF2-40B4-BE49-F238E27FC236}">
                <a16:creationId xmlns:a16="http://schemas.microsoft.com/office/drawing/2014/main" id="{0A51FDEE-B9EC-452F-AFE7-A3FB082E6E77}"/>
              </a:ext>
            </a:extLst>
          </p:cNvPr>
          <p:cNvSpPr>
            <a:spLocks noGrp="1"/>
          </p:cNvSpPr>
          <p:nvPr>
            <p:ph idx="1"/>
          </p:nvPr>
        </p:nvSpPr>
        <p:spPr/>
        <p:txBody>
          <a:bodyPr/>
          <a:lstStyle/>
          <a:p>
            <a:r>
              <a:rPr lang="en-US" dirty="0"/>
              <a:t>A Person at a loss except ?</a:t>
            </a:r>
          </a:p>
          <a:p>
            <a:r>
              <a:rPr lang="en-US" dirty="0"/>
              <a:t>Four Requirements</a:t>
            </a:r>
          </a:p>
          <a:p>
            <a:r>
              <a:rPr lang="en-US" dirty="0"/>
              <a:t>Where does </a:t>
            </a:r>
            <a:r>
              <a:rPr lang="en-US" dirty="0" err="1"/>
              <a:t>D’ua</a:t>
            </a:r>
            <a:r>
              <a:rPr lang="en-US" dirty="0"/>
              <a:t> fit in ?</a:t>
            </a:r>
          </a:p>
          <a:p>
            <a:endParaRPr lang="en-US" dirty="0"/>
          </a:p>
        </p:txBody>
      </p:sp>
      <p:sp>
        <p:nvSpPr>
          <p:cNvPr id="6" name="Slide Number Placeholder 5">
            <a:extLst>
              <a:ext uri="{FF2B5EF4-FFF2-40B4-BE49-F238E27FC236}">
                <a16:creationId xmlns:a16="http://schemas.microsoft.com/office/drawing/2014/main" id="{D1D595A1-C06D-4F16-AD0E-E45F0F594D95}"/>
              </a:ext>
            </a:extLst>
          </p:cNvPr>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3568624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6B6CF-C659-4AD8-9BFC-F33582F93948}"/>
              </a:ext>
            </a:extLst>
          </p:cNvPr>
          <p:cNvSpPr>
            <a:spLocks noGrp="1"/>
          </p:cNvSpPr>
          <p:nvPr>
            <p:ph type="title"/>
          </p:nvPr>
        </p:nvSpPr>
        <p:spPr/>
        <p:txBody>
          <a:bodyPr/>
          <a:lstStyle/>
          <a:p>
            <a:pPr algn="ctr"/>
            <a:r>
              <a:rPr lang="en-US" dirty="0"/>
              <a:t>Topic </a:t>
            </a:r>
            <a:r>
              <a:rPr lang="ar-SA" dirty="0"/>
              <a:t>1</a:t>
            </a:r>
            <a:r>
              <a:rPr lang="en-US" dirty="0"/>
              <a:t>: Supplication  </a:t>
            </a:r>
            <a:r>
              <a:rPr lang="ar-SA" dirty="0"/>
              <a:t>دعاء</a:t>
            </a:r>
            <a:endParaRPr lang="en-US" dirty="0"/>
          </a:p>
        </p:txBody>
      </p:sp>
      <p:pic>
        <p:nvPicPr>
          <p:cNvPr id="4" name="Content Placeholder 3">
            <a:extLst>
              <a:ext uri="{FF2B5EF4-FFF2-40B4-BE49-F238E27FC236}">
                <a16:creationId xmlns:a16="http://schemas.microsoft.com/office/drawing/2014/main" id="{3E14AF43-DBA5-4A91-A599-C81D1E4FA7B2}"/>
              </a:ext>
            </a:extLst>
          </p:cNvPr>
          <p:cNvPicPr>
            <a:picLocks noGrp="1" noChangeAspect="1"/>
          </p:cNvPicPr>
          <p:nvPr>
            <p:ph idx="1"/>
          </p:nvPr>
        </p:nvPicPr>
        <p:blipFill>
          <a:blip r:embed="rId3"/>
          <a:stretch>
            <a:fillRect/>
          </a:stretch>
        </p:blipFill>
        <p:spPr>
          <a:xfrm>
            <a:off x="646111" y="1885799"/>
            <a:ext cx="9110732" cy="2983795"/>
          </a:xfrm>
          <a:prstGeom prst="rect">
            <a:avLst/>
          </a:prstGeom>
        </p:spPr>
      </p:pic>
      <p:sp>
        <p:nvSpPr>
          <p:cNvPr id="7" name="Slide Number Placeholder 6">
            <a:extLst>
              <a:ext uri="{FF2B5EF4-FFF2-40B4-BE49-F238E27FC236}">
                <a16:creationId xmlns:a16="http://schemas.microsoft.com/office/drawing/2014/main" id="{230A876C-EFE1-4B7D-BAEB-A0768658B49F}"/>
              </a:ext>
            </a:extLst>
          </p:cNvPr>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25082930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23170</TotalTime>
  <Words>5532</Words>
  <Application>Microsoft Office PowerPoint</Application>
  <PresentationFormat>Widescreen</PresentationFormat>
  <Paragraphs>414</Paragraphs>
  <Slides>64</Slides>
  <Notes>52</Notes>
  <HiddenSlides>15</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Calibri</vt:lpstr>
      <vt:lpstr>Century Gothic</vt:lpstr>
      <vt:lpstr>Wingdings 3</vt:lpstr>
      <vt:lpstr>Ion</vt:lpstr>
      <vt:lpstr>Disease &amp; Medicine Based on Ibn al-Qayyim text  </vt:lpstr>
      <vt:lpstr>PowerPoint Presentation</vt:lpstr>
      <vt:lpstr>A Poet on عشق</vt:lpstr>
      <vt:lpstr>Major BOOK Topics</vt:lpstr>
      <vt:lpstr>Islam is NOT HATE! It is LOVE!!!</vt:lpstr>
      <vt:lpstr>أفشوا السلام بينكم </vt:lpstr>
      <vt:lpstr>Tender Heart, A Few consistent Acts</vt:lpstr>
      <vt:lpstr>Surah Al-Asr</vt:lpstr>
      <vt:lpstr>Topic 1: Supplication  دعاء</vt:lpstr>
      <vt:lpstr>PowerPoint Presentation</vt:lpstr>
      <vt:lpstr>“Fatwah without Knowledge”</vt:lpstr>
      <vt:lpstr>Quran as Healing, Guidance, Rahmah</vt:lpstr>
      <vt:lpstr>Entire Quran as Healing of hearts from ignorance, doubt &amp; uncertainty. Allah has not sent down a more universal, comprehensive, beneficial, greater, wholesome medicine to remove any ailment than The Quran! (p. 7)</vt:lpstr>
      <vt:lpstr>Cure by Al-Fatehah أُمِّ الْقُرْآنِ</vt:lpstr>
      <vt:lpstr>Above Hadeeth from Bukhari</vt:lpstr>
      <vt:lpstr>Same Hadeeth from the Book</vt:lpstr>
      <vt:lpstr>Imam Ibn Qayyim’s personal story while visiting Makkah. Does not find a doctor. Gets cured by it &amp; observes amazing results. Offers the same to others. Most got cured within short period of time.</vt:lpstr>
      <vt:lpstr>Supplicate With Certainty</vt:lpstr>
      <vt:lpstr>PowerPoint Presentation</vt:lpstr>
      <vt:lpstr>PowerPoint Presentation</vt:lpstr>
      <vt:lpstr>Above from: https://sunnah.com/nawawi40/10</vt:lpstr>
      <vt:lpstr>PowerPoint Presentation</vt:lpstr>
      <vt:lpstr>Case of The Israelites </vt:lpstr>
      <vt:lpstr>Supplication – A Weapon, Pillar &amp; Light</vt:lpstr>
      <vt:lpstr>Three Situations</vt:lpstr>
      <vt:lpstr>PowerPoint Presentation</vt:lpstr>
      <vt:lpstr>PowerPoint Presentation</vt:lpstr>
      <vt:lpstr>PowerPoint Presentation</vt:lpstr>
      <vt:lpstr>Six Better Times for Acceptance of دعاء </vt:lpstr>
      <vt:lpstr>Components and Methods of D’ua</vt:lpstr>
      <vt:lpstr>PowerPoint Presentation</vt:lpstr>
      <vt:lpstr>The Greatest Name of Allah?</vt:lpstr>
      <vt:lpstr>دعاء with اسم الأعظم</vt:lpstr>
      <vt:lpstr>Example 2</vt:lpstr>
      <vt:lpstr>Example 3:</vt:lpstr>
      <vt:lpstr>PowerPoint Presentation</vt:lpstr>
      <vt:lpstr>PowerPoint Presentation</vt:lpstr>
      <vt:lpstr>PowerPoint Presentation</vt:lpstr>
      <vt:lpstr>PowerPoint Presentation</vt:lpstr>
      <vt:lpstr>PowerPoint Presentation</vt:lpstr>
      <vt:lpstr>Dua of Dhun Nun  </vt:lpstr>
      <vt:lpstr>Dua in times of Trouble</vt:lpstr>
      <vt:lpstr>al-Halīm</vt:lpstr>
      <vt:lpstr>The root h-l-m   حلم</vt:lpstr>
      <vt:lpstr>Al-Haleem الحليم)) –Deeper Meanings</vt:lpstr>
      <vt:lpstr>Imam Al-Ghazali on Al-Haleem</vt:lpstr>
      <vt:lpstr>سورة فاطر</vt:lpstr>
      <vt:lpstr>More on Al-Haleem</vt:lpstr>
      <vt:lpstr>PowerPoint Presentation</vt:lpstr>
      <vt:lpstr>PowerPoint Presentation</vt:lpstr>
      <vt:lpstr>حليم في القراّن</vt:lpstr>
      <vt:lpstr>PowerPoint Presentation</vt:lpstr>
      <vt:lpstr>Halim mentioned first then Ghafoor</vt:lpstr>
      <vt:lpstr>PowerPoint Presentation</vt:lpstr>
      <vt:lpstr>PowerPoint Presentation</vt:lpstr>
      <vt:lpstr>PowerPoint Presentation</vt:lpstr>
      <vt:lpstr>PowerPoint Presentation</vt:lpstr>
      <vt:lpstr>Saying of Ibn Masud</vt:lpstr>
      <vt:lpstr>Connecting Stress with Supplication</vt:lpstr>
      <vt:lpstr>Dua as a Defensive Weapon?</vt:lpstr>
      <vt:lpstr>Saying of 'Umar bin Al-Khattab</vt:lpstr>
      <vt:lpstr>PowerPoint Presentation</vt:lpstr>
      <vt:lpstr>PowerPoint Presentation</vt:lpstr>
      <vt:lpstr>Copyright Notice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Ishaq Zahid</dc:creator>
  <cp:lastModifiedBy>Ishaq Zahid</cp:lastModifiedBy>
  <cp:revision>148</cp:revision>
  <cp:lastPrinted>2019-10-21T13:04:28Z</cp:lastPrinted>
  <dcterms:created xsi:type="dcterms:W3CDTF">2019-07-23T13:00:51Z</dcterms:created>
  <dcterms:modified xsi:type="dcterms:W3CDTF">2019-12-12T23:17:32Z</dcterms:modified>
</cp:coreProperties>
</file>