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151 h 2182"/>
                <a:gd name="T4" fmla="*/ 6818 w 4897"/>
                <a:gd name="T5" fmla="*/ 1151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491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91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76AFEB5F-3D82-4C46-8FF8-023BA42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00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354DA3A-1A0B-422D-9A32-C4E5B1851D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293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012F5B8-6CE6-4C71-A87F-4673858C2D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671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1BDD7D4-DE1B-48F8-B565-E9C8569C32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1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928C616-9B7F-4A2C-90ED-9012A6BEAE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608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0B01A25-E885-4805-A60B-3955179DDF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076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0C2B528-BC0D-4978-805A-42EEEB78D6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85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4561E9D-D6FF-4920-BF65-78FA76D4B8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248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9F2F4EE3-1204-4CE5-95FF-D8614F18C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076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3DB6C37-F798-4DD1-8DE9-B0C988E0B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07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1A80F7-A95D-4147-9B2B-591C6A6CCB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749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47 h 2182"/>
                <a:gd name="T4" fmla="*/ 6818 w 4897"/>
                <a:gd name="T5" fmla="*/ 24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27 h 2182"/>
                <a:gd name="T4" fmla="*/ 6818 w 4897"/>
                <a:gd name="T5" fmla="*/ 22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481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1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1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1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1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grpSp>
      <p:sp>
        <p:nvSpPr>
          <p:cNvPr id="4813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fld id="{B49AE349-F207-4B91-89A1-3D5BF7A744A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814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0554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build="p">
        <p:tmplLst>
          <p:tmpl lvl="1">
            <p:tnLst>
              <p:par>
                <p:cTn presetID="1" presetClass="entr" presetSubtype="0" fill="hold" nodeType="click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Lst>
      </p:bldP>
    </p:bldLst>
  </p:timing>
  <p:hf sldNum="0" hdr="0" ft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haqzahid@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arkcurtis.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effectLst/>
              </a:rPr>
              <a:t>Section 3</a:t>
            </a:r>
            <a:br>
              <a:rPr lang="en-US" dirty="0">
                <a:effectLst/>
              </a:rPr>
            </a:br>
            <a:r>
              <a:rPr lang="en-US" dirty="0">
                <a:effectLst/>
              </a:rPr>
              <a:t>The Colonial Era</a:t>
            </a:r>
            <a:endParaRPr lang="en-US" dirty="0"/>
          </a:p>
        </p:txBody>
      </p:sp>
      <p:sp>
        <p:nvSpPr>
          <p:cNvPr id="3" name="Subtitle 2"/>
          <p:cNvSpPr>
            <a:spLocks noGrp="1"/>
          </p:cNvSpPr>
          <p:nvPr>
            <p:ph type="subTitle" sz="quarter" idx="1"/>
          </p:nvPr>
        </p:nvSpPr>
        <p:spPr/>
        <p:txBody>
          <a:bodyPr/>
          <a:lstStyle/>
          <a:p>
            <a:pPr algn="ctr"/>
            <a:r>
              <a:rPr lang="en-US" dirty="0"/>
              <a:t>Ishaq Zahid</a:t>
            </a:r>
          </a:p>
          <a:p>
            <a:pPr algn="ctr"/>
            <a:r>
              <a:rPr lang="en-US" sz="1800" dirty="0"/>
              <a:t>June 2017</a:t>
            </a:r>
          </a:p>
          <a:p>
            <a:pPr algn="ctr"/>
            <a:r>
              <a:rPr lang="en-US" sz="1800" dirty="0">
                <a:hlinkClick r:id="rId2"/>
              </a:rPr>
              <a:t>ishaqzahid@yahoo.com</a:t>
            </a:r>
            <a:endParaRPr lang="en-US" sz="1800" dirty="0"/>
          </a:p>
          <a:p>
            <a:pPr algn="ctr"/>
            <a:endParaRPr lang="en-US" sz="1800" dirty="0"/>
          </a:p>
        </p:txBody>
      </p:sp>
    </p:spTree>
    <p:extLst>
      <p:ext uri="{BB962C8B-B14F-4D97-AF65-F5344CB8AC3E}">
        <p14:creationId xmlns:p14="http://schemas.microsoft.com/office/powerpoint/2010/main" val="255374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400" dirty="0"/>
              <a:t>Lord Kitchener, the Secretary of State for war, noted in March 1915 that ‘if the Khalifate were transferred to Arabia, it would remain to a great extent under our influence.’ </a:t>
            </a:r>
          </a:p>
          <a:p>
            <a:r>
              <a:rPr lang="en-US" sz="2400" dirty="0"/>
              <a:t>In his analysis of the Middle East during and after the First World War, </a:t>
            </a:r>
            <a:r>
              <a:rPr lang="en-US" sz="2400" b="1" dirty="0"/>
              <a:t>David </a:t>
            </a:r>
            <a:r>
              <a:rPr lang="en-US" sz="2400" b="1" dirty="0" err="1"/>
              <a:t>Fromkin</a:t>
            </a:r>
            <a:r>
              <a:rPr lang="en-US" sz="2400" b="1" dirty="0"/>
              <a:t> notes that British leaders believed that Islam could be manipulated by buying or capturing its religious leadership.</a:t>
            </a:r>
            <a:r>
              <a:rPr lang="en-US" sz="2400" dirty="0"/>
              <a:t> They believed, in short, that whoever controlled the person of the caliph controlled Sunni Islam.</a:t>
            </a:r>
          </a:p>
        </p:txBody>
      </p:sp>
    </p:spTree>
    <p:extLst>
      <p:ext uri="{BB962C8B-B14F-4D97-AF65-F5344CB8AC3E}">
        <p14:creationId xmlns:p14="http://schemas.microsoft.com/office/powerpoint/2010/main" val="188059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Sykes-Picot Agreement</a:t>
            </a:r>
          </a:p>
        </p:txBody>
      </p:sp>
      <p:sp>
        <p:nvSpPr>
          <p:cNvPr id="3" name="Content Placeholder 2"/>
          <p:cNvSpPr>
            <a:spLocks noGrp="1"/>
          </p:cNvSpPr>
          <p:nvPr>
            <p:ph idx="1"/>
          </p:nvPr>
        </p:nvSpPr>
        <p:spPr/>
        <p:txBody>
          <a:bodyPr/>
          <a:lstStyle/>
          <a:p>
            <a:r>
              <a:rPr lang="en-US" sz="2400" dirty="0"/>
              <a:t>One month before the Arab revolt broke out, Britain and France secretly agreed to divide the Middle East between their zones of influence, in the Sykes-Picot Agreement, named after their respective foreign ministers.</a:t>
            </a:r>
          </a:p>
          <a:p>
            <a:r>
              <a:rPr lang="en-US" sz="2400" dirty="0"/>
              <a:t>Lawrence, in January 1916:</a:t>
            </a:r>
          </a:p>
          <a:p>
            <a:r>
              <a:rPr lang="en-US" sz="2400" dirty="0"/>
              <a:t>‘…the states [</a:t>
            </a:r>
            <a:r>
              <a:rPr lang="en-US" sz="2400" dirty="0" err="1"/>
              <a:t>Sherif</a:t>
            </a:r>
            <a:r>
              <a:rPr lang="en-US" sz="2400" dirty="0"/>
              <a:t> Hussein] would set up to succeed the Turks would be … harmless to ourselves … The Arabs are even less stable than the Turks. If properly handled they would remain in a state of political mosaic, a tissue of small jealous principalities incapable of cohesion’.</a:t>
            </a:r>
          </a:p>
          <a:p>
            <a:endParaRPr lang="en-US" sz="2400" dirty="0"/>
          </a:p>
        </p:txBody>
      </p:sp>
    </p:spTree>
    <p:extLst>
      <p:ext uri="{BB962C8B-B14F-4D97-AF65-F5344CB8AC3E}">
        <p14:creationId xmlns:p14="http://schemas.microsoft.com/office/powerpoint/2010/main" val="36533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lessons from the Pequot War</a:t>
            </a:r>
            <a:br>
              <a:rPr lang="en-US" sz="3200" dirty="0"/>
            </a:br>
            <a:r>
              <a:rPr lang="en-US" sz="3200" dirty="0"/>
              <a:t>(A side note </a:t>
            </a:r>
            <a:r>
              <a:rPr lang="en-US" sz="3200"/>
              <a:t>from Americas)</a:t>
            </a:r>
            <a:endParaRPr lang="en-US" sz="3200" dirty="0"/>
          </a:p>
        </p:txBody>
      </p:sp>
      <p:sp>
        <p:nvSpPr>
          <p:cNvPr id="3" name="Content Placeholder 2"/>
          <p:cNvSpPr>
            <a:spLocks noGrp="1"/>
          </p:cNvSpPr>
          <p:nvPr>
            <p:ph idx="1"/>
          </p:nvPr>
        </p:nvSpPr>
        <p:spPr/>
        <p:txBody>
          <a:bodyPr/>
          <a:lstStyle/>
          <a:p>
            <a:pPr marL="0" indent="0">
              <a:buNone/>
            </a:pPr>
            <a:r>
              <a:rPr lang="en-US" sz="2400" dirty="0"/>
              <a:t>The terror was very real among the Indians, but in time they came to meditate upon its foundations. They drew three lessons from the Pequot War:</a:t>
            </a:r>
          </a:p>
          <a:p>
            <a:pPr marL="457200" indent="-457200">
              <a:buAutoNum type="arabicParenBoth"/>
            </a:pPr>
            <a:r>
              <a:rPr lang="en-US" sz="2400" dirty="0"/>
              <a:t>that the Englishmen's most solemn pledge would be broken whenever obligation conflicted with advantage; </a:t>
            </a:r>
          </a:p>
          <a:p>
            <a:pPr marL="457200" indent="-457200">
              <a:buAutoNum type="arabicParenBoth"/>
            </a:pPr>
            <a:r>
              <a:rPr lang="en-US" sz="2400" dirty="0"/>
              <a:t>that the English way of war had  no limit of scruple or mercy; and</a:t>
            </a:r>
          </a:p>
          <a:p>
            <a:pPr marL="457200" indent="-457200">
              <a:buAutoNum type="arabicParenBoth"/>
            </a:pPr>
            <a:r>
              <a:rPr lang="en-US" sz="2400" dirty="0"/>
              <a:t>that weapons of Indian making were almost useless against weapons of European manufacture. </a:t>
            </a:r>
          </a:p>
          <a:p>
            <a:pPr marL="0" indent="0">
              <a:buNone/>
            </a:pPr>
            <a:endParaRPr lang="en-US" sz="2800" dirty="0"/>
          </a:p>
        </p:txBody>
      </p:sp>
    </p:spTree>
    <p:extLst>
      <p:ext uri="{BB962C8B-B14F-4D97-AF65-F5344CB8AC3E}">
        <p14:creationId xmlns:p14="http://schemas.microsoft.com/office/powerpoint/2010/main" val="307442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Sherrif</a:t>
            </a:r>
            <a:r>
              <a:rPr lang="en-US" dirty="0"/>
              <a:t> Hussein and Ibn Saud</a:t>
            </a:r>
          </a:p>
        </p:txBody>
      </p:sp>
      <p:sp>
        <p:nvSpPr>
          <p:cNvPr id="3" name="Content Placeholder 2"/>
          <p:cNvSpPr>
            <a:spLocks noGrp="1"/>
          </p:cNvSpPr>
          <p:nvPr>
            <p:ph idx="1"/>
          </p:nvPr>
        </p:nvSpPr>
        <p:spPr/>
        <p:txBody>
          <a:bodyPr/>
          <a:lstStyle/>
          <a:p>
            <a:r>
              <a:rPr lang="en-US" sz="2400" dirty="0"/>
              <a:t>By the end of the WW1, Ibn Saud was receiving a British subsidy of £5,000 a month – considerably less than the £12,000 a month doled out to Hussein. </a:t>
            </a:r>
          </a:p>
          <a:p>
            <a:r>
              <a:rPr lang="en-US" sz="2400" dirty="0"/>
              <a:t>Hussein was initially given £11M (around $400 million in today’s money)</a:t>
            </a:r>
          </a:p>
          <a:p>
            <a:endParaRPr lang="en-US" sz="2400" dirty="0"/>
          </a:p>
        </p:txBody>
      </p:sp>
    </p:spTree>
    <p:extLst>
      <p:ext uri="{BB962C8B-B14F-4D97-AF65-F5344CB8AC3E}">
        <p14:creationId xmlns:p14="http://schemas.microsoft.com/office/powerpoint/2010/main" val="112166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rPr>
              <a:t>Ibn Saud established ‘Saudi’ Arabia in an orgy of murder</a:t>
            </a:r>
            <a:endParaRPr lang="en-US" sz="4000" dirty="0"/>
          </a:p>
        </p:txBody>
      </p:sp>
      <p:sp>
        <p:nvSpPr>
          <p:cNvPr id="3" name="Content Placeholder 2"/>
          <p:cNvSpPr>
            <a:spLocks noGrp="1"/>
          </p:cNvSpPr>
          <p:nvPr>
            <p:ph idx="1"/>
          </p:nvPr>
        </p:nvSpPr>
        <p:spPr/>
        <p:txBody>
          <a:bodyPr/>
          <a:lstStyle/>
          <a:p>
            <a:pPr marL="0" indent="0">
              <a:buNone/>
            </a:pPr>
            <a:r>
              <a:rPr lang="en-US" sz="2000" dirty="0"/>
              <a:t>Said </a:t>
            </a:r>
            <a:r>
              <a:rPr lang="en-US" sz="2000" dirty="0" err="1"/>
              <a:t>Aburish</a:t>
            </a:r>
            <a:r>
              <a:rPr lang="en-US" sz="2000" dirty="0"/>
              <a:t> describes Ibn Saud as ‘a lecher and a bloodthirsty autocrat … whose savagery wreaked havoc across Arabia’, </a:t>
            </a:r>
            <a:r>
              <a:rPr lang="en-US" sz="2000" dirty="0" err="1"/>
              <a:t>terrorising</a:t>
            </a:r>
            <a:r>
              <a:rPr lang="en-US" sz="2000" dirty="0"/>
              <a:t> and mercilessly slaughtering his enemies. The conquest of Arabia cost the lives of around </a:t>
            </a:r>
            <a:r>
              <a:rPr lang="en-US" sz="2000" dirty="0">
                <a:solidFill>
                  <a:srgbClr val="FF0000"/>
                </a:solidFill>
              </a:rPr>
              <a:t>400,000 people</a:t>
            </a:r>
            <a:r>
              <a:rPr lang="en-US" sz="2000" dirty="0"/>
              <a:t>, since Saud’s forces did not take prisoners; over a million people fled to </a:t>
            </a:r>
            <a:r>
              <a:rPr lang="en-US" sz="2000" dirty="0" err="1"/>
              <a:t>neighbouring</a:t>
            </a:r>
            <a:r>
              <a:rPr lang="en-US" sz="2000" dirty="0"/>
              <a:t> countries. Numerous rebellions against the House of Saud subsequently took place, each put down in </a:t>
            </a:r>
            <a:r>
              <a:rPr lang="en-US" sz="2000" dirty="0">
                <a:solidFill>
                  <a:srgbClr val="FF0000"/>
                </a:solidFill>
              </a:rPr>
              <a:t>‘mass killings of mostly innocent victims, including women and children</a:t>
            </a:r>
            <a:r>
              <a:rPr lang="en-US" sz="2000" dirty="0"/>
              <a:t>’. By the mid-1920s most of Arabia had been subdued, 40,000 people had been publicly executed and some 350,000 had had limbs amputated; the territory was divided into districts under the control of Saud’s relatives, a situation which largely prevails today.</a:t>
            </a:r>
          </a:p>
        </p:txBody>
      </p:sp>
    </p:spTree>
    <p:extLst>
      <p:ext uri="{BB962C8B-B14F-4D97-AF65-F5344CB8AC3E}">
        <p14:creationId xmlns:p14="http://schemas.microsoft.com/office/powerpoint/2010/main" val="261586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Britain’s Other Clients</a:t>
            </a:r>
          </a:p>
        </p:txBody>
      </p:sp>
      <p:sp>
        <p:nvSpPr>
          <p:cNvPr id="3" name="Content Placeholder 2"/>
          <p:cNvSpPr>
            <a:spLocks noGrp="1"/>
          </p:cNvSpPr>
          <p:nvPr>
            <p:ph idx="1"/>
          </p:nvPr>
        </p:nvSpPr>
        <p:spPr/>
        <p:txBody>
          <a:bodyPr/>
          <a:lstStyle/>
          <a:p>
            <a:r>
              <a:rPr lang="en-US" sz="2400" dirty="0"/>
              <a:t>The British </a:t>
            </a:r>
            <a:r>
              <a:rPr lang="en-US" sz="2400" dirty="0" err="1"/>
              <a:t>recognised</a:t>
            </a:r>
            <a:r>
              <a:rPr lang="en-US" sz="2400" dirty="0"/>
              <a:t> Ibn Saud’s control of Arabia, and by </a:t>
            </a:r>
            <a:r>
              <a:rPr lang="en-US" sz="2400" b="1" dirty="0"/>
              <a:t>1922</a:t>
            </a:r>
            <a:r>
              <a:rPr lang="en-US" sz="2400" dirty="0"/>
              <a:t> his subsidy was raised to </a:t>
            </a:r>
            <a:r>
              <a:rPr lang="en-US" sz="2400" b="1" dirty="0"/>
              <a:t>£100,000 a year</a:t>
            </a:r>
            <a:r>
              <a:rPr lang="en-US" sz="2400" dirty="0"/>
              <a:t> by Colonial Secretary Winston Churchill. </a:t>
            </a:r>
          </a:p>
          <a:p>
            <a:r>
              <a:rPr lang="en-US" sz="2400" dirty="0"/>
              <a:t>Britain continued to exploit its other potential clients: Faisal, who, with the Allies had captured Damascus in 1918, was made King of Iraq in 1921, and Abdullah, </a:t>
            </a:r>
            <a:r>
              <a:rPr lang="en-US" sz="2400" dirty="0" err="1"/>
              <a:t>Sherif</a:t>
            </a:r>
            <a:r>
              <a:rPr lang="en-US" sz="2400" dirty="0"/>
              <a:t> Hussein’s other son, was dubbed King of Transjordan, which became ‘independent’ under British ‘protection’ in 1923. </a:t>
            </a:r>
          </a:p>
        </p:txBody>
      </p:sp>
    </p:spTree>
    <p:extLst>
      <p:ext uri="{BB962C8B-B14F-4D97-AF65-F5344CB8AC3E}">
        <p14:creationId xmlns:p14="http://schemas.microsoft.com/office/powerpoint/2010/main" val="382310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Puppet Regimes</a:t>
            </a:r>
          </a:p>
        </p:txBody>
      </p:sp>
      <p:sp>
        <p:nvSpPr>
          <p:cNvPr id="3" name="Content Placeholder 2"/>
          <p:cNvSpPr>
            <a:spLocks noGrp="1"/>
          </p:cNvSpPr>
          <p:nvPr>
            <p:ph idx="1"/>
          </p:nvPr>
        </p:nvSpPr>
        <p:spPr/>
        <p:txBody>
          <a:bodyPr/>
          <a:lstStyle/>
          <a:p>
            <a:r>
              <a:rPr lang="en-US" sz="2800" dirty="0"/>
              <a:t>The regimes that Britain had created were puppets, essentially law-and-order governments allied mainly with the traditional ruling classes of Islam. In turn, these </a:t>
            </a:r>
            <a:r>
              <a:rPr lang="en-US" sz="2800" dirty="0" err="1"/>
              <a:t>favoured</a:t>
            </a:r>
            <a:r>
              <a:rPr lang="en-US" sz="2800" dirty="0"/>
              <a:t> sultans, emirs or monarchs saw British rule as providing protection against the dangers of instability or emancipatory nationalist movements that had begun to stir, notably in Iraq.</a:t>
            </a:r>
          </a:p>
        </p:txBody>
      </p:sp>
    </p:spTree>
    <p:extLst>
      <p:ext uri="{BB962C8B-B14F-4D97-AF65-F5344CB8AC3E}">
        <p14:creationId xmlns:p14="http://schemas.microsoft.com/office/powerpoint/2010/main" val="245195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World War II: 1939-1945</a:t>
            </a:r>
            <a:endParaRPr lang="en-US" dirty="0"/>
          </a:p>
        </p:txBody>
      </p:sp>
      <p:sp>
        <p:nvSpPr>
          <p:cNvPr id="3" name="Content Placeholder 2"/>
          <p:cNvSpPr>
            <a:spLocks noGrp="1"/>
          </p:cNvSpPr>
          <p:nvPr>
            <p:ph idx="1"/>
          </p:nvPr>
        </p:nvSpPr>
        <p:spPr/>
        <p:txBody>
          <a:bodyPr/>
          <a:lstStyle/>
          <a:p>
            <a:r>
              <a:rPr lang="en-US" sz="2400" dirty="0">
                <a:effectLst/>
              </a:rPr>
              <a:t>World War II began </a:t>
            </a:r>
            <a:r>
              <a:rPr lang="en-US" sz="2400" b="1" dirty="0">
                <a:effectLst/>
              </a:rPr>
              <a:t>21 years</a:t>
            </a:r>
            <a:r>
              <a:rPr lang="en-US" sz="2400" dirty="0">
                <a:effectLst/>
              </a:rPr>
              <a:t> after the end of World War I, but many historians believe that the two wars were part of one vast global conflict.</a:t>
            </a:r>
          </a:p>
          <a:p>
            <a:endParaRPr lang="en-US" sz="2400" dirty="0">
              <a:effectLst/>
            </a:endParaRPr>
          </a:p>
          <a:p>
            <a:endParaRPr lang="en-US" sz="2400" dirty="0"/>
          </a:p>
        </p:txBody>
      </p:sp>
    </p:spTree>
    <p:extLst>
      <p:ext uri="{BB962C8B-B14F-4D97-AF65-F5344CB8AC3E}">
        <p14:creationId xmlns:p14="http://schemas.microsoft.com/office/powerpoint/2010/main" val="355492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World War II Casualties</a:t>
            </a:r>
            <a:br>
              <a:rPr lang="en-US" dirty="0">
                <a:effectLst/>
              </a:rPr>
            </a:br>
            <a:endParaRPr lang="en-US" dirty="0"/>
          </a:p>
        </p:txBody>
      </p:sp>
      <p:sp>
        <p:nvSpPr>
          <p:cNvPr id="3" name="Content Placeholder 2"/>
          <p:cNvSpPr>
            <a:spLocks noGrp="1"/>
          </p:cNvSpPr>
          <p:nvPr>
            <p:ph idx="1"/>
          </p:nvPr>
        </p:nvSpPr>
        <p:spPr>
          <a:xfrm>
            <a:off x="838200" y="1676400"/>
            <a:ext cx="8007350" cy="4419600"/>
          </a:xfrm>
        </p:spPr>
        <p:txBody>
          <a:bodyPr/>
          <a:lstStyle/>
          <a:p>
            <a:r>
              <a:rPr lang="en-US" sz="2400" dirty="0">
                <a:effectLst/>
              </a:rPr>
              <a:t>World War II was the deadliest military conflict in history in absolute terms of total casualties. Over 60 million people were killed, which was about 3% of the 1940 world population (est. 2.3 billion). World War II fatality statistics vary, with estimates of total deaths ranging from 50 million to more than 80 million. The higher figure of over 80 million includes deaths from war-related disease and famine. Civilians killed totaled 50 to 55 million, including 19 to 28 million from war-related disease and famine. Military deaths from all causes totaled 21 to 25 million, including deaths in captivity of about 5 million prisoners of war.</a:t>
            </a:r>
          </a:p>
          <a:p>
            <a:pPr marL="0" indent="0">
              <a:buNone/>
            </a:pPr>
            <a:endParaRPr lang="en-US" sz="2400" dirty="0"/>
          </a:p>
        </p:txBody>
      </p:sp>
    </p:spTree>
    <p:extLst>
      <p:ext uri="{BB962C8B-B14F-4D97-AF65-F5344CB8AC3E}">
        <p14:creationId xmlns:p14="http://schemas.microsoft.com/office/powerpoint/2010/main" val="240326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Deadliest Century</a:t>
            </a:r>
          </a:p>
        </p:txBody>
      </p:sp>
      <p:sp>
        <p:nvSpPr>
          <p:cNvPr id="3" name="Content Placeholder 2"/>
          <p:cNvSpPr>
            <a:spLocks noGrp="1"/>
          </p:cNvSpPr>
          <p:nvPr>
            <p:ph idx="1"/>
          </p:nvPr>
        </p:nvSpPr>
        <p:spPr/>
        <p:txBody>
          <a:bodyPr/>
          <a:lstStyle/>
          <a:p>
            <a:r>
              <a:rPr lang="en-US" sz="2800" dirty="0"/>
              <a:t>The 20th century was the most murderous in recorded history. </a:t>
            </a:r>
          </a:p>
          <a:p>
            <a:r>
              <a:rPr lang="en-US" sz="2800" dirty="0"/>
              <a:t>The aftermath of World War II was the beginning of an era defined by the decline of the old great powers and the rise of two superpowers: the Soviet Union (USSR) and the United States of America (USA), creating a bipolar world. ... Europe was divided into a US-led Western Bloc and a Soviet-led Eastern Bloc.</a:t>
            </a:r>
          </a:p>
        </p:txBody>
      </p:sp>
    </p:spTree>
    <p:extLst>
      <p:ext uri="{BB962C8B-B14F-4D97-AF65-F5344CB8AC3E}">
        <p14:creationId xmlns:p14="http://schemas.microsoft.com/office/powerpoint/2010/main" val="256092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rPr>
              <a:t>The Colonial Era</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effectLst/>
              </a:rPr>
              <a:t>Colonial Claims 1900</a:t>
            </a:r>
          </a:p>
          <a:p>
            <a:pPr marL="514350" lvl="0" indent="-514350">
              <a:buFont typeface="+mj-lt"/>
              <a:buAutoNum type="arabicPeriod"/>
            </a:pPr>
            <a:r>
              <a:rPr lang="en-US" dirty="0">
                <a:effectLst/>
              </a:rPr>
              <a:t>European Powers before WW1 – 1914</a:t>
            </a:r>
          </a:p>
          <a:p>
            <a:pPr marL="514350" lvl="0" indent="-514350">
              <a:buFont typeface="+mj-lt"/>
              <a:buAutoNum type="arabicPeriod"/>
            </a:pPr>
            <a:r>
              <a:rPr lang="en-US" dirty="0">
                <a:effectLst/>
              </a:rPr>
              <a:t>WW1: 1914 – 1918, Four MAIN Causes</a:t>
            </a:r>
          </a:p>
          <a:p>
            <a:pPr marL="514350" lvl="0" indent="-514350">
              <a:buFont typeface="+mj-lt"/>
              <a:buAutoNum type="arabicPeriod"/>
            </a:pPr>
            <a:r>
              <a:rPr lang="en-US" dirty="0">
                <a:effectLst/>
              </a:rPr>
              <a:t>Middle East after WW1</a:t>
            </a:r>
          </a:p>
          <a:p>
            <a:pPr marL="514350" lvl="0" indent="-514350">
              <a:buFont typeface="+mj-lt"/>
              <a:buAutoNum type="arabicPeriod"/>
            </a:pPr>
            <a:r>
              <a:rPr lang="en-US" dirty="0">
                <a:effectLst/>
              </a:rPr>
              <a:t>How Britain Carved Up the Middle East and Helped Create Saudi Arabia</a:t>
            </a:r>
          </a:p>
          <a:p>
            <a:pPr marL="514350" lvl="0" indent="-514350">
              <a:buFont typeface="+mj-lt"/>
              <a:buAutoNum type="arabicPeriod"/>
            </a:pPr>
            <a:r>
              <a:rPr lang="en-US" dirty="0">
                <a:effectLst/>
              </a:rPr>
              <a:t>Middle East Before and After WW2</a:t>
            </a:r>
          </a:p>
          <a:p>
            <a:pPr marL="0" indent="0">
              <a:buNone/>
            </a:pPr>
            <a:endParaRPr lang="en-US" dirty="0"/>
          </a:p>
        </p:txBody>
      </p:sp>
    </p:spTree>
    <p:extLst>
      <p:ext uri="{BB962C8B-B14F-4D97-AF65-F5344CB8AC3E}">
        <p14:creationId xmlns:p14="http://schemas.microsoft.com/office/powerpoint/2010/main" val="419838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Middle East Before &amp; After WW2</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1219200"/>
            <a:ext cx="2514601" cy="19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59436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4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080-885F-41F2-ABD5-505C78A5B40A}"/>
              </a:ext>
            </a:extLst>
          </p:cNvPr>
          <p:cNvSpPr>
            <a:spLocks noGrp="1"/>
          </p:cNvSpPr>
          <p:nvPr>
            <p:ph type="title"/>
          </p:nvPr>
        </p:nvSpPr>
        <p:spPr/>
        <p:txBody>
          <a:bodyPr/>
          <a:lstStyle/>
          <a:p>
            <a:r>
              <a:rPr lang="en-US" dirty="0"/>
              <a:t>World After WW2</a:t>
            </a:r>
          </a:p>
        </p:txBody>
      </p:sp>
      <p:sp>
        <p:nvSpPr>
          <p:cNvPr id="3" name="Content Placeholder 2">
            <a:extLst>
              <a:ext uri="{FF2B5EF4-FFF2-40B4-BE49-F238E27FC236}">
                <a16:creationId xmlns:a16="http://schemas.microsoft.com/office/drawing/2014/main" id="{71B72427-58DE-49E5-9091-8EDE15FA9CF0}"/>
              </a:ext>
            </a:extLst>
          </p:cNvPr>
          <p:cNvSpPr>
            <a:spLocks noGrp="1"/>
          </p:cNvSpPr>
          <p:nvPr>
            <p:ph idx="1"/>
          </p:nvPr>
        </p:nvSpPr>
        <p:spPr/>
        <p:txBody>
          <a:bodyPr/>
          <a:lstStyle/>
          <a:p>
            <a:pPr marL="0" indent="0">
              <a:buNone/>
            </a:pPr>
            <a:r>
              <a:rPr lang="en-US" dirty="0"/>
              <a:t>Colonialism ended. Countries were given freedom. Colonialists left the land but put puppet regimes behind.</a:t>
            </a:r>
          </a:p>
          <a:p>
            <a:pPr marL="0" indent="0">
              <a:buNone/>
            </a:pPr>
            <a:r>
              <a:rPr lang="en-US" dirty="0"/>
              <a:t>The world thus turned to Neo-Imperialism – The Current State. </a:t>
            </a:r>
          </a:p>
          <a:p>
            <a:pPr marL="0" indent="0" algn="ctr">
              <a:buNone/>
            </a:pPr>
            <a:r>
              <a:rPr lang="en-US" dirty="0"/>
              <a:t>See the next Section 4</a:t>
            </a:r>
          </a:p>
        </p:txBody>
      </p:sp>
    </p:spTree>
    <p:extLst>
      <p:ext uri="{BB962C8B-B14F-4D97-AF65-F5344CB8AC3E}">
        <p14:creationId xmlns:p14="http://schemas.microsoft.com/office/powerpoint/2010/main" val="333007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4FC8-51D0-448F-A0A9-95C48F8699F0}"/>
              </a:ext>
            </a:extLst>
          </p:cNvPr>
          <p:cNvSpPr>
            <a:spLocks noGrp="1"/>
          </p:cNvSpPr>
          <p:nvPr>
            <p:ph type="title"/>
          </p:nvPr>
        </p:nvSpPr>
        <p:spPr/>
        <p:txBody>
          <a:bodyPr/>
          <a:lstStyle/>
          <a:p>
            <a:r>
              <a:rPr lang="en-US" dirty="0"/>
              <a:t>Note of References</a:t>
            </a:r>
          </a:p>
        </p:txBody>
      </p:sp>
      <p:sp>
        <p:nvSpPr>
          <p:cNvPr id="3" name="Content Placeholder 2">
            <a:extLst>
              <a:ext uri="{FF2B5EF4-FFF2-40B4-BE49-F238E27FC236}">
                <a16:creationId xmlns:a16="http://schemas.microsoft.com/office/drawing/2014/main" id="{5046C965-98BF-45CB-8FEE-F203302E1962}"/>
              </a:ext>
            </a:extLst>
          </p:cNvPr>
          <p:cNvSpPr>
            <a:spLocks noGrp="1"/>
          </p:cNvSpPr>
          <p:nvPr>
            <p:ph idx="1"/>
          </p:nvPr>
        </p:nvSpPr>
        <p:spPr/>
        <p:txBody>
          <a:bodyPr/>
          <a:lstStyle/>
          <a:p>
            <a:r>
              <a:rPr lang="en-US" dirty="0"/>
              <a:t>The British government quoted texts source is </a:t>
            </a:r>
            <a:r>
              <a:rPr lang="en-US" dirty="0">
                <a:hlinkClick r:id="rId2"/>
              </a:rPr>
              <a:t>http://markcurtis.info/</a:t>
            </a:r>
            <a:endParaRPr lang="en-US" dirty="0"/>
          </a:p>
          <a:p>
            <a:r>
              <a:rPr lang="en-US" dirty="0"/>
              <a:t>Mark Curtis, a British historian and journalists compiled these in his books and articles from the unclassified files of the British. </a:t>
            </a:r>
          </a:p>
        </p:txBody>
      </p:sp>
    </p:spTree>
    <p:extLst>
      <p:ext uri="{BB962C8B-B14F-4D97-AF65-F5344CB8AC3E}">
        <p14:creationId xmlns:p14="http://schemas.microsoft.com/office/powerpoint/2010/main" val="91692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229600" cy="6400800"/>
          </a:xfrm>
          <a:prstGeom prst="rect">
            <a:avLst/>
          </a:prstGeom>
        </p:spPr>
      </p:pic>
    </p:spTree>
    <p:extLst>
      <p:ext uri="{BB962C8B-B14F-4D97-AF65-F5344CB8AC3E}">
        <p14:creationId xmlns:p14="http://schemas.microsoft.com/office/powerpoint/2010/main" val="348680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WW1: 1914 – 1918</a:t>
            </a:r>
          </a:p>
        </p:txBody>
      </p:sp>
      <p:sp>
        <p:nvSpPr>
          <p:cNvPr id="3" name="Content Placeholder 2"/>
          <p:cNvSpPr>
            <a:spLocks noGrp="1"/>
          </p:cNvSpPr>
          <p:nvPr>
            <p:ph idx="1"/>
          </p:nvPr>
        </p:nvSpPr>
        <p:spPr/>
        <p:txBody>
          <a:bodyPr/>
          <a:lstStyle/>
          <a:p>
            <a:r>
              <a:rPr lang="en-US" sz="2400" dirty="0"/>
              <a:t>The war began in the Balkans in late July 1914 and ended in November 1918, leaving 17 million dead and 20 million wounded.</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19400" y="2889738"/>
            <a:ext cx="5943600" cy="3877310"/>
          </a:xfrm>
          <a:prstGeom prst="rect">
            <a:avLst/>
          </a:prstGeom>
        </p:spPr>
      </p:pic>
    </p:spTree>
    <p:extLst>
      <p:ext uri="{BB962C8B-B14F-4D97-AF65-F5344CB8AC3E}">
        <p14:creationId xmlns:p14="http://schemas.microsoft.com/office/powerpoint/2010/main" val="353998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Causes of WW1</a:t>
            </a:r>
          </a:p>
        </p:txBody>
      </p:sp>
      <p:sp>
        <p:nvSpPr>
          <p:cNvPr id="3" name="Content Placeholder 2"/>
          <p:cNvSpPr>
            <a:spLocks noGrp="1"/>
          </p:cNvSpPr>
          <p:nvPr>
            <p:ph idx="1"/>
          </p:nvPr>
        </p:nvSpPr>
        <p:spPr/>
        <p:txBody>
          <a:bodyPr/>
          <a:lstStyle/>
          <a:p>
            <a:pPr marL="514350" lvl="0" indent="-514350">
              <a:lnSpc>
                <a:spcPct val="115000"/>
              </a:lnSpc>
              <a:spcBef>
                <a:spcPts val="0"/>
              </a:spcBef>
              <a:spcAft>
                <a:spcPts val="0"/>
              </a:spcAft>
              <a:buFont typeface="+mj-lt"/>
              <a:buAutoNum type="arabicPeriod"/>
            </a:pPr>
            <a:r>
              <a:rPr lang="en-US" dirty="0">
                <a:effectLst/>
                <a:latin typeface="Calibri"/>
                <a:ea typeface="Calibri"/>
                <a:cs typeface="Arial"/>
              </a:rPr>
              <a:t>Polarization of Europe, 1887–1914</a:t>
            </a:r>
            <a:endParaRPr lang="en-US" sz="2000" dirty="0">
              <a:effectLst/>
              <a:latin typeface="Calibri"/>
              <a:ea typeface="Calibri"/>
              <a:cs typeface="Arial"/>
            </a:endParaRPr>
          </a:p>
          <a:p>
            <a:pPr marL="514350" lvl="0" indent="-514350">
              <a:lnSpc>
                <a:spcPct val="115000"/>
              </a:lnSpc>
              <a:spcBef>
                <a:spcPts val="0"/>
              </a:spcBef>
              <a:spcAft>
                <a:spcPts val="0"/>
              </a:spcAft>
              <a:buFont typeface="+mj-lt"/>
              <a:buAutoNum type="arabicPeriod"/>
            </a:pPr>
            <a:r>
              <a:rPr lang="en-US" b="1" dirty="0">
                <a:effectLst/>
                <a:latin typeface="Calibri"/>
                <a:ea typeface="Calibri"/>
                <a:cs typeface="Arial"/>
              </a:rPr>
              <a:t>Imperialism</a:t>
            </a:r>
            <a:endParaRPr lang="en-US" sz="2000" dirty="0">
              <a:effectLst/>
              <a:latin typeface="Calibri"/>
              <a:ea typeface="Calibri"/>
              <a:cs typeface="Arial"/>
            </a:endParaRPr>
          </a:p>
          <a:p>
            <a:pPr marL="514350" lvl="0" indent="-514350">
              <a:lnSpc>
                <a:spcPct val="115000"/>
              </a:lnSpc>
              <a:spcBef>
                <a:spcPts val="0"/>
              </a:spcBef>
              <a:spcAft>
                <a:spcPts val="0"/>
              </a:spcAft>
              <a:buFont typeface="+mj-lt"/>
              <a:buAutoNum type="arabicPeriod"/>
            </a:pPr>
            <a:r>
              <a:rPr lang="en-US" b="1" dirty="0">
                <a:effectLst/>
                <a:latin typeface="Calibri"/>
                <a:ea typeface="Calibri"/>
                <a:cs typeface="Arial"/>
              </a:rPr>
              <a:t>Social Darwinism</a:t>
            </a:r>
            <a:endParaRPr lang="en-US" sz="2000" dirty="0">
              <a:effectLst/>
              <a:latin typeface="Calibri"/>
              <a:ea typeface="Calibri"/>
              <a:cs typeface="Arial"/>
            </a:endParaRPr>
          </a:p>
          <a:p>
            <a:pPr marL="514350" lvl="0" indent="-514350">
              <a:lnSpc>
                <a:spcPct val="115000"/>
              </a:lnSpc>
              <a:spcBef>
                <a:spcPts val="0"/>
              </a:spcBef>
              <a:spcAft>
                <a:spcPts val="0"/>
              </a:spcAft>
              <a:buFont typeface="+mj-lt"/>
              <a:buAutoNum type="arabicPeriod"/>
            </a:pPr>
            <a:r>
              <a:rPr lang="en-US" dirty="0">
                <a:effectLst/>
                <a:latin typeface="Calibri"/>
                <a:ea typeface="Calibri"/>
                <a:cs typeface="Arial"/>
              </a:rPr>
              <a:t>Web of alliances</a:t>
            </a:r>
            <a:endParaRPr lang="en-US" sz="2000" dirty="0">
              <a:effectLst/>
              <a:latin typeface="Calibri"/>
              <a:ea typeface="Calibri"/>
              <a:cs typeface="Arial"/>
            </a:endParaRPr>
          </a:p>
          <a:p>
            <a:pPr marL="514350" lvl="0" indent="-514350">
              <a:lnSpc>
                <a:spcPct val="115000"/>
              </a:lnSpc>
              <a:spcBef>
                <a:spcPts val="0"/>
              </a:spcBef>
              <a:spcAft>
                <a:spcPts val="0"/>
              </a:spcAft>
              <a:buFont typeface="+mj-lt"/>
              <a:buAutoNum type="arabicPeriod"/>
            </a:pPr>
            <a:r>
              <a:rPr lang="en-US" b="1" dirty="0">
                <a:effectLst/>
                <a:latin typeface="Calibri"/>
                <a:ea typeface="Calibri"/>
                <a:cs typeface="Arial"/>
              </a:rPr>
              <a:t>Arms race</a:t>
            </a:r>
            <a:endParaRPr lang="en-US" sz="2000" dirty="0">
              <a:effectLst/>
              <a:latin typeface="Calibri"/>
              <a:ea typeface="Calibri"/>
              <a:cs typeface="Arial"/>
            </a:endParaRPr>
          </a:p>
          <a:p>
            <a:pPr marL="514350" lvl="0" indent="-514350">
              <a:lnSpc>
                <a:spcPct val="115000"/>
              </a:lnSpc>
              <a:spcBef>
                <a:spcPts val="0"/>
              </a:spcBef>
              <a:spcAft>
                <a:spcPts val="1000"/>
              </a:spcAft>
              <a:buFont typeface="+mj-lt"/>
              <a:buAutoNum type="arabicPeriod"/>
            </a:pPr>
            <a:r>
              <a:rPr lang="en-US" dirty="0">
                <a:effectLst/>
                <a:latin typeface="Calibri"/>
                <a:ea typeface="Calibri"/>
                <a:cs typeface="Arial"/>
              </a:rPr>
              <a:t>The 'Short war illusion'</a:t>
            </a:r>
            <a:endParaRPr lang="en-US" sz="2000" dirty="0">
              <a:effectLst/>
              <a:latin typeface="Calibri"/>
              <a:ea typeface="Calibri"/>
              <a:cs typeface="Arial"/>
            </a:endParaRP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67000"/>
            <a:ext cx="3249613"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6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East after WW1</a:t>
            </a:r>
          </a:p>
        </p:txBody>
      </p:sp>
      <p:sp>
        <p:nvSpPr>
          <p:cNvPr id="3" name="Content Placeholder 2"/>
          <p:cNvSpPr>
            <a:spLocks noGrp="1"/>
          </p:cNvSpPr>
          <p:nvPr>
            <p:ph idx="1"/>
          </p:nvPr>
        </p:nvSpPr>
        <p:spPr/>
        <p:txBody>
          <a:bodyPr/>
          <a:lstStyle/>
          <a:p>
            <a:r>
              <a:rPr lang="en-US" sz="2000" dirty="0"/>
              <a:t>WW1 ended The Ottoman Empire. Many new countries came into life all over the world. Below is The Middle East after WW1.</a:t>
            </a:r>
          </a:p>
          <a:p>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978499" y="2627142"/>
            <a:ext cx="5495925" cy="4236720"/>
          </a:xfrm>
          <a:prstGeom prst="rect">
            <a:avLst/>
          </a:prstGeom>
        </p:spPr>
      </p:pic>
    </p:spTree>
    <p:extLst>
      <p:ext uri="{BB962C8B-B14F-4D97-AF65-F5344CB8AC3E}">
        <p14:creationId xmlns:p14="http://schemas.microsoft.com/office/powerpoint/2010/main" val="180100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How Britain Carved Up the Middle East</a:t>
            </a:r>
            <a:endParaRPr lang="en-US" dirty="0"/>
          </a:p>
        </p:txBody>
      </p:sp>
      <p:sp>
        <p:nvSpPr>
          <p:cNvPr id="3" name="Content Placeholder 2"/>
          <p:cNvSpPr>
            <a:spLocks noGrp="1"/>
          </p:cNvSpPr>
          <p:nvPr>
            <p:ph idx="1"/>
          </p:nvPr>
        </p:nvSpPr>
        <p:spPr/>
        <p:txBody>
          <a:bodyPr/>
          <a:lstStyle/>
          <a:p>
            <a:r>
              <a:rPr lang="en-US" sz="2400" dirty="0"/>
              <a:t>The British strategy: Reliance on Muslim forces to promote imperial interests</a:t>
            </a:r>
          </a:p>
          <a:p>
            <a:r>
              <a:rPr lang="en-US" sz="2400" dirty="0"/>
              <a:t>Founding of the Anglo–Iranian Oil Corporation in Persia in 1908, the discovery of oil in Iraq soon after</a:t>
            </a:r>
          </a:p>
          <a:p>
            <a:r>
              <a:rPr lang="en-US" sz="2400" dirty="0"/>
              <a:t>During the First World War, Britain appealed to the Arabs in the Middle East to join it in overthrowing Ottoman rule of their territories, in exchange for British guarantees of postwar independence. </a:t>
            </a:r>
          </a:p>
        </p:txBody>
      </p:sp>
    </p:spTree>
    <p:extLst>
      <p:ext uri="{BB962C8B-B14F-4D97-AF65-F5344CB8AC3E}">
        <p14:creationId xmlns:p14="http://schemas.microsoft.com/office/powerpoint/2010/main" val="237959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British government to Arabs</a:t>
            </a:r>
          </a:p>
        </p:txBody>
      </p:sp>
      <p:sp>
        <p:nvSpPr>
          <p:cNvPr id="3" name="Content Placeholder 2"/>
          <p:cNvSpPr>
            <a:spLocks noGrp="1"/>
          </p:cNvSpPr>
          <p:nvPr>
            <p:ph idx="1"/>
          </p:nvPr>
        </p:nvSpPr>
        <p:spPr/>
        <p:txBody>
          <a:bodyPr/>
          <a:lstStyle/>
          <a:p>
            <a:r>
              <a:rPr lang="en-US" sz="2400" dirty="0"/>
              <a:t>The British government stated to Arabs that (1914):</a:t>
            </a:r>
          </a:p>
          <a:p>
            <a:pPr marL="457200" lvl="1" indent="0">
              <a:buNone/>
            </a:pPr>
            <a:r>
              <a:rPr lang="en-US" sz="2000" dirty="0"/>
              <a:t>‘One of [the government’s] fundamental traditions is to be a friend of Islam and </a:t>
            </a:r>
            <a:r>
              <a:rPr lang="en-US" sz="2000" dirty="0" err="1"/>
              <a:t>Muslums</a:t>
            </a:r>
            <a:r>
              <a:rPr lang="en-US" sz="2000" dirty="0"/>
              <a:t> [sic] and to defend the Islamic </a:t>
            </a:r>
            <a:r>
              <a:rPr lang="en-US" sz="2000" dirty="0" err="1"/>
              <a:t>Khalifate</a:t>
            </a:r>
            <a:r>
              <a:rPr lang="en-US" sz="2000" dirty="0"/>
              <a:t> even if it was a </a:t>
            </a:r>
            <a:r>
              <a:rPr lang="en-US" sz="2000" dirty="0" err="1"/>
              <a:t>Khalifate</a:t>
            </a:r>
            <a:r>
              <a:rPr lang="en-US" sz="2000" dirty="0"/>
              <a:t> of conquest and necessity as the Turkish </a:t>
            </a:r>
            <a:r>
              <a:rPr lang="en-US" sz="2000" dirty="0" err="1"/>
              <a:t>Khalifate</a:t>
            </a:r>
            <a:r>
              <a:rPr lang="en-US" sz="2000" dirty="0"/>
              <a:t> which England had defended with money and men and influence several times … There is no nation amongst </a:t>
            </a:r>
            <a:r>
              <a:rPr lang="en-US" sz="2000" dirty="0" err="1"/>
              <a:t>Muslums</a:t>
            </a:r>
            <a:r>
              <a:rPr lang="en-US" sz="2000" dirty="0"/>
              <a:t> who is now capable of upholding the Islamic </a:t>
            </a:r>
            <a:r>
              <a:rPr lang="en-US" sz="2000" dirty="0" err="1"/>
              <a:t>Khalifate</a:t>
            </a:r>
            <a:r>
              <a:rPr lang="en-US" sz="2000" dirty="0"/>
              <a:t> except the Arab nation and no country is more fitted for its seat than the Arab countries’.</a:t>
            </a:r>
          </a:p>
          <a:p>
            <a:endParaRPr lang="en-US" sz="2400" dirty="0"/>
          </a:p>
        </p:txBody>
      </p:sp>
    </p:spTree>
    <p:extLst>
      <p:ext uri="{BB962C8B-B14F-4D97-AF65-F5344CB8AC3E}">
        <p14:creationId xmlns:p14="http://schemas.microsoft.com/office/powerpoint/2010/main" val="380636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effectLst/>
              </a:rPr>
              <a:t>Sherif</a:t>
            </a:r>
            <a:r>
              <a:rPr lang="en-US" dirty="0">
                <a:effectLst/>
              </a:rPr>
              <a:t>, of the holy city of Mecca, Hussein bin Ali</a:t>
            </a:r>
            <a:endParaRPr lang="en-US" dirty="0"/>
          </a:p>
        </p:txBody>
      </p:sp>
      <p:sp>
        <p:nvSpPr>
          <p:cNvPr id="3" name="Content Placeholder 2"/>
          <p:cNvSpPr>
            <a:spLocks noGrp="1"/>
          </p:cNvSpPr>
          <p:nvPr>
            <p:ph idx="1"/>
          </p:nvPr>
        </p:nvSpPr>
        <p:spPr/>
        <p:txBody>
          <a:bodyPr/>
          <a:lstStyle/>
          <a:p>
            <a:r>
              <a:rPr lang="en-US" sz="2000" dirty="0"/>
              <a:t>The British government wrote to Hussein in November 1914, stating that:</a:t>
            </a:r>
          </a:p>
          <a:p>
            <a:r>
              <a:rPr lang="en-US" sz="2000" dirty="0"/>
              <a:t>‘If the Amir [</a:t>
            </a:r>
            <a:r>
              <a:rPr lang="en-US" sz="2000" dirty="0" err="1"/>
              <a:t>ie</a:t>
            </a:r>
            <a:r>
              <a:rPr lang="en-US" sz="2000" dirty="0"/>
              <a:t>, Hussein] … and Arabs in general assist Great Britain in this conflict that has been forced upon us by Turkey, Great Britain will promise not to intervene in any manner whatsoever whether in things religious or otherwise … Till now we have defended and befriended Islam in the person of the Turks: henceforward it shall be in that of the noble Arab. It may be that an Arab of true race will assume the </a:t>
            </a:r>
            <a:r>
              <a:rPr lang="en-US" sz="2000" dirty="0" err="1"/>
              <a:t>Khalifate</a:t>
            </a:r>
            <a:r>
              <a:rPr lang="en-US" sz="2000" dirty="0"/>
              <a:t> at Mecca or Medina, and so good may come by the help of God out of all the evil that is now occurring’.</a:t>
            </a:r>
          </a:p>
          <a:p>
            <a:endParaRPr lang="en-US" sz="2400" dirty="0"/>
          </a:p>
        </p:txBody>
      </p:sp>
    </p:spTree>
    <p:extLst>
      <p:ext uri="{BB962C8B-B14F-4D97-AF65-F5344CB8AC3E}">
        <p14:creationId xmlns:p14="http://schemas.microsoft.com/office/powerpoint/2010/main" val="4247240179"/>
      </p:ext>
    </p:extLst>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TotalTime>
  <Words>1383</Words>
  <Application>Microsoft Office PowerPoint</Application>
  <PresentationFormat>On-screen Show (4:3)</PresentationFormat>
  <Paragraphs>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Wingdings</vt:lpstr>
      <vt:lpstr>Glass Layers</vt:lpstr>
      <vt:lpstr>Section 3 The Colonial Era</vt:lpstr>
      <vt:lpstr>The Colonial Era</vt:lpstr>
      <vt:lpstr>PowerPoint Presentation</vt:lpstr>
      <vt:lpstr>WW1: 1914 – 1918</vt:lpstr>
      <vt:lpstr>Main Causes of WW1</vt:lpstr>
      <vt:lpstr>Middle East after WW1</vt:lpstr>
      <vt:lpstr>How Britain Carved Up the Middle East</vt:lpstr>
      <vt:lpstr>British government to Arabs</vt:lpstr>
      <vt:lpstr>Sherif, of the holy city of Mecca, Hussein bin Ali</vt:lpstr>
      <vt:lpstr>PowerPoint Presentation</vt:lpstr>
      <vt:lpstr>Sykes-Picot Agreement</vt:lpstr>
      <vt:lpstr>Three lessons from the Pequot War (A side note from Americas)</vt:lpstr>
      <vt:lpstr>Sherrif Hussein and Ibn Saud</vt:lpstr>
      <vt:lpstr>Ibn Saud established ‘Saudi’ Arabia in an orgy of murder</vt:lpstr>
      <vt:lpstr>Britain’s Other Clients</vt:lpstr>
      <vt:lpstr>Puppet Regimes</vt:lpstr>
      <vt:lpstr>World War II: 1939-1945</vt:lpstr>
      <vt:lpstr>World War II Casualties </vt:lpstr>
      <vt:lpstr>The Deadliest Century</vt:lpstr>
      <vt:lpstr>Middle East Before &amp; After WW2</vt:lpstr>
      <vt:lpstr>World After WW2</vt:lpstr>
      <vt:lpstr>Note of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Colonial Era</dc:title>
  <dc:creator>Ishaq</dc:creator>
  <cp:lastModifiedBy>Ishaq Zahid</cp:lastModifiedBy>
  <cp:revision>7</cp:revision>
  <dcterms:created xsi:type="dcterms:W3CDTF">2017-11-13T20:40:27Z</dcterms:created>
  <dcterms:modified xsi:type="dcterms:W3CDTF">2020-10-18T13:41:16Z</dcterms:modified>
</cp:coreProperties>
</file>